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9"/>
  </p:notesMasterIdLst>
  <p:sldIdLst>
    <p:sldId id="3338" r:id="rId4"/>
    <p:sldId id="3292" r:id="rId5"/>
    <p:sldId id="3272" r:id="rId6"/>
    <p:sldId id="336" r:id="rId7"/>
    <p:sldId id="3339" r:id="rId8"/>
    <p:sldId id="510" r:id="rId9"/>
    <p:sldId id="258" r:id="rId10"/>
    <p:sldId id="3341" r:id="rId11"/>
    <p:sldId id="3344" r:id="rId12"/>
    <p:sldId id="3345" r:id="rId13"/>
    <p:sldId id="3342" r:id="rId14"/>
    <p:sldId id="3346" r:id="rId15"/>
    <p:sldId id="3348" r:id="rId16"/>
    <p:sldId id="3347" r:id="rId17"/>
    <p:sldId id="334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F36CC-7848-41D4-AB3C-4B5C37159FC7}">
          <p14:sldIdLst>
            <p14:sldId id="3338"/>
            <p14:sldId id="3292"/>
            <p14:sldId id="3272"/>
            <p14:sldId id="336"/>
            <p14:sldId id="3339"/>
            <p14:sldId id="510"/>
            <p14:sldId id="258"/>
            <p14:sldId id="3341"/>
            <p14:sldId id="3344"/>
            <p14:sldId id="3345"/>
            <p14:sldId id="3342"/>
            <p14:sldId id="3346"/>
            <p14:sldId id="3348"/>
            <p14:sldId id="3347"/>
            <p14:sldId id="3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7B7"/>
    <a:srgbClr val="99CB38"/>
    <a:srgbClr val="B4B4B4"/>
    <a:srgbClr val="E9F4D4"/>
    <a:srgbClr val="D4E9A9"/>
    <a:srgbClr val="DBF200"/>
    <a:srgbClr val="455F51"/>
    <a:srgbClr val="CCFFFF"/>
    <a:srgbClr val="009A44"/>
    <a:srgbClr val="00B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1" autoAdjust="0"/>
    <p:restoredTop sz="92835" autoAdjust="0"/>
  </p:normalViewPr>
  <p:slideViewPr>
    <p:cSldViewPr snapToGrid="0">
      <p:cViewPr varScale="1">
        <p:scale>
          <a:sx n="58" d="100"/>
          <a:sy n="58" d="100"/>
        </p:scale>
        <p:origin x="3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17B7F-E15E-4CAC-B373-F400CEAEFCCF}"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992FD-23D7-4F1D-A5FA-4AA62C6113BE}" type="slidenum">
              <a:rPr lang="en-US" smtClean="0"/>
              <a:t>‹#›</a:t>
            </a:fld>
            <a:endParaRPr lang="en-US" dirty="0"/>
          </a:p>
        </p:txBody>
      </p:sp>
    </p:spTree>
    <p:extLst>
      <p:ext uri="{BB962C8B-B14F-4D97-AF65-F5344CB8AC3E}">
        <p14:creationId xmlns:p14="http://schemas.microsoft.com/office/powerpoint/2010/main" val="346858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9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92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49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992FD-23D7-4F1D-A5FA-4AA62C6113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32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Bureau of Land Management </a:t>
            </a:r>
          </a:p>
          <a:p>
            <a:r>
              <a:rPr lang="en-US" dirty="0"/>
              <a:t>Industry: Forest and Land Management Industry</a:t>
            </a:r>
          </a:p>
          <a:p>
            <a:r>
              <a:rPr lang="en-US" dirty="0"/>
              <a:t>Where: Roosevelt National Park</a:t>
            </a:r>
          </a:p>
          <a:p>
            <a:r>
              <a:rPr lang="en-US" dirty="0"/>
              <a:t>What: Determine which trees are Lodgepole Pine trees based on the surrounding forest characteristics</a:t>
            </a:r>
          </a:p>
          <a:p>
            <a:r>
              <a:rPr lang="en-US" dirty="0"/>
              <a:t>Why: Want to thin the forest so trees won’t have to fight for light and water, and have decided there is an abundancy of Lodgepole Pine tress and cutting them down would help with the forest as well their lumber being financially beneficial.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considerations: the Bureau of Land Management does not want to cut down other types of trees as it will not help with the health of the forest and the lumber is worth less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Bigger tree with more endpoints, points coming off it </a:t>
            </a:r>
          </a:p>
          <a:p>
            <a:pPr marL="0" indent="0">
              <a:buNone/>
            </a:pPr>
            <a:r>
              <a:rPr lang="en-US" sz="1800" b="0" i="0" u="none" strike="noStrike" baseline="0" dirty="0">
                <a:solidFill>
                  <a:srgbClr val="000000"/>
                </a:solidFill>
                <a:latin typeface="Times New Roman" panose="02020603050405020304" pitchFamily="18" charset="0"/>
              </a:rPr>
              <a:t>Spell check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4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Tags: approach, text</a:t>
            </a:r>
          </a:p>
          <a:p>
            <a:endParaRPr lang="en-US" dirty="0"/>
          </a:p>
        </p:txBody>
      </p:sp>
      <p:sp>
        <p:nvSpPr>
          <p:cNvPr id="4" name="Slide Number Placeholder 3"/>
          <p:cNvSpPr>
            <a:spLocks noGrp="1"/>
          </p:cNvSpPr>
          <p:nvPr>
            <p:ph type="sldNum" sz="quarter" idx="10"/>
          </p:nvPr>
        </p:nvSpPr>
        <p:spPr/>
        <p:txBody>
          <a:bodyPr/>
          <a:lstStyle/>
          <a:p>
            <a:fld id="{5EDD572C-0642-445C-95EA-9BF60C5DC72B}" type="slidenum">
              <a:rPr lang="en-US" smtClean="0"/>
              <a:t>7</a:t>
            </a:fld>
            <a:endParaRPr lang="en-US" dirty="0"/>
          </a:p>
        </p:txBody>
      </p:sp>
    </p:spTree>
    <p:extLst>
      <p:ext uri="{BB962C8B-B14F-4D97-AF65-F5344CB8AC3E}">
        <p14:creationId xmlns:p14="http://schemas.microsoft.com/office/powerpoint/2010/main" val="341100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a:p>
            <a:endParaRPr lang="en-US" dirty="0"/>
          </a:p>
        </p:txBody>
      </p:sp>
      <p:sp>
        <p:nvSpPr>
          <p:cNvPr id="4" name="Slide Number Placeholder 3"/>
          <p:cNvSpPr>
            <a:spLocks noGrp="1"/>
          </p:cNvSpPr>
          <p:nvPr>
            <p:ph type="sldNum" sz="quarter" idx="5"/>
          </p:nvPr>
        </p:nvSpPr>
        <p:spPr/>
        <p:txBody>
          <a:bodyPr/>
          <a:lstStyle/>
          <a:p>
            <a:fld id="{35A992FD-23D7-4F1D-A5FA-4AA62C6113BE}" type="slidenum">
              <a:rPr lang="en-US" smtClean="0"/>
              <a:t>8</a:t>
            </a:fld>
            <a:endParaRPr lang="en-US" dirty="0"/>
          </a:p>
        </p:txBody>
      </p:sp>
    </p:spTree>
    <p:extLst>
      <p:ext uri="{BB962C8B-B14F-4D97-AF65-F5344CB8AC3E}">
        <p14:creationId xmlns:p14="http://schemas.microsoft.com/office/powerpoint/2010/main" val="13662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67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39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fld id="{35A992FD-23D7-4F1D-A5FA-4AA62C6113BE}" type="slidenum">
              <a:rPr lang="en-US" smtClean="0"/>
              <a:t>11</a:t>
            </a:fld>
            <a:endParaRPr lang="en-US" dirty="0"/>
          </a:p>
        </p:txBody>
      </p:sp>
    </p:spTree>
    <p:extLst>
      <p:ext uri="{BB962C8B-B14F-4D97-AF65-F5344CB8AC3E}">
        <p14:creationId xmlns:p14="http://schemas.microsoft.com/office/powerpoint/2010/main" val="234383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2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B9EB-871B-4EA5-AE4C-14E48DC6D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73E053-7D88-433B-8948-3748BD2A2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1C703-031F-472C-A7F8-B89057C4F1AE}"/>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5514B049-E580-420E-B1DD-E59DF7B358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6F24DB-6428-4D47-BCDF-00183C44204B}"/>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83310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3C6F-B6EE-47E9-91DD-DB477F11AA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B34BD-0932-4623-9AB8-093C4F755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48F0C-C9FD-498A-9F8A-8CAF68A9910E}"/>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0209E81C-60E0-4123-B89E-6D0F9A7FAD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8315AB-5C11-4BA0-B41B-CE0BB9F34DF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106343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F84A7-6B6A-4853-B962-092A8B646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B08F6-97CF-4104-9C79-4B30F6745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F914E-E9B7-4F90-B018-94D41635F66C}"/>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E3BC4808-858E-4EA8-AE9B-625E61D49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E966AA-D03C-4687-890D-740D600BB7C3}"/>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02949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64737456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681124298"/>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8516296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29356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4190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87286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83095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0421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BC25-834A-465F-8419-B7643362B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A71E4-1C77-41E1-AC46-6360844F0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CDB92-9409-4B4D-AD48-62FC172694C1}"/>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C011D6FF-A5DA-401C-AA63-1A35AB51E2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217381-15DE-45EC-92A6-0E121284E5D7}"/>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0553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58205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775869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8087288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9465811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7526338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021753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320894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3683502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5"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913226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4735980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6DFD-5F51-45D9-A3A5-575C05D24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A654C-D043-4AA1-ACAC-6949BC35D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9D690-D2BB-472A-9A96-0E3760B3F28D}"/>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A08922C1-0761-41B8-9FDC-205E886C2C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26F93D-1168-46FE-93FF-8DF981B16355}"/>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57041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555711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26210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710496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879378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705174487"/>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800596839"/>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0269126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958469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905393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11118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236C-729E-439A-94F6-034EE7915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D2B53-11C3-42CA-A033-A4BD2749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E57DC-7924-43FC-AA56-D1F7173DC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0918F-F554-410B-B0A9-69F38EF764E0}"/>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6" name="Footer Placeholder 5">
            <a:extLst>
              <a:ext uri="{FF2B5EF4-FFF2-40B4-BE49-F238E27FC236}">
                <a16:creationId xmlns:a16="http://schemas.microsoft.com/office/drawing/2014/main" id="{26E11258-B33E-4C9B-9416-D64E25A5C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E6524F-C693-430E-8689-ADC06616588A}"/>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0667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49132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59105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294521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327748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115479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744600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8212402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3950358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17231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9392473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0FBD-300D-4BD8-AE8E-C7D880AB08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9B801-EAC3-4119-BB06-55F95F052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5247EF-3EDC-4584-9B4D-1D30EBCF2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BCD72-1903-4823-B3CF-D17129F49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FFBB5-4E77-4FB9-920D-408F5B95C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317FB-5AE0-48B1-A9BF-CB04705656EA}"/>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8" name="Footer Placeholder 7">
            <a:extLst>
              <a:ext uri="{FF2B5EF4-FFF2-40B4-BE49-F238E27FC236}">
                <a16:creationId xmlns:a16="http://schemas.microsoft.com/office/drawing/2014/main" id="{0BDD2255-EEF7-46C8-BA13-81D999BE7D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1C0AA40-1F63-4692-AA10-323B57E7578C}"/>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37772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473834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3"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617550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060785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6388554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42520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340685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754696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C5A7-3DBB-45CA-9687-5CED87A02D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9FF98-B375-4A77-B43C-C5FB19CB42EC}"/>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4" name="Footer Placeholder 3">
            <a:extLst>
              <a:ext uri="{FF2B5EF4-FFF2-40B4-BE49-F238E27FC236}">
                <a16:creationId xmlns:a16="http://schemas.microsoft.com/office/drawing/2014/main" id="{776EDA5F-0059-48BF-B499-A17D1B53A6E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D4D6CF-7E11-429B-81A9-9B60E2BF81BD}"/>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87406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43F69-EB67-405C-9996-138E48F090E8}"/>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3" name="Footer Placeholder 2">
            <a:extLst>
              <a:ext uri="{FF2B5EF4-FFF2-40B4-BE49-F238E27FC236}">
                <a16:creationId xmlns:a16="http://schemas.microsoft.com/office/drawing/2014/main" id="{A4676425-A3EA-498B-8882-7B56A6E056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FB0B7DF-7D25-42CC-A32F-CCE67927CE86}"/>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63893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08DA-5B64-4FDD-A047-5112023E5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23B3B5-ADFC-4847-AB8A-F6690BE6C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D7A2D5-B66C-4FBA-9259-90AE10E34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7F96A-7425-4FE7-9A82-1AAD243E7816}"/>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6" name="Footer Placeholder 5">
            <a:extLst>
              <a:ext uri="{FF2B5EF4-FFF2-40B4-BE49-F238E27FC236}">
                <a16:creationId xmlns:a16="http://schemas.microsoft.com/office/drawing/2014/main" id="{F37D0E86-1661-4F70-AFDF-2862C3F441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11641-0E74-4DDD-B599-7DA9EEA6956E}"/>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71585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8D51-1849-49CC-87C5-4C82F1EF3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8896C-E22B-4364-9262-6BCB3B3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B5F3436-A265-4419-9610-C230E7BA2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CE626-279E-4303-A8C8-EE59D58C7EE1}"/>
              </a:ext>
            </a:extLst>
          </p:cNvPr>
          <p:cNvSpPr>
            <a:spLocks noGrp="1"/>
          </p:cNvSpPr>
          <p:nvPr>
            <p:ph type="dt" sz="half" idx="10"/>
          </p:nvPr>
        </p:nvSpPr>
        <p:spPr/>
        <p:txBody>
          <a:bodyPr/>
          <a:lstStyle/>
          <a:p>
            <a:fld id="{7880DC51-92BF-4B76-83DA-7F0918F4800B}" type="datetimeFigureOut">
              <a:rPr lang="en-US" smtClean="0"/>
              <a:t>4/5/2023</a:t>
            </a:fld>
            <a:endParaRPr lang="en-US" dirty="0"/>
          </a:p>
        </p:txBody>
      </p:sp>
      <p:sp>
        <p:nvSpPr>
          <p:cNvPr id="6" name="Footer Placeholder 5">
            <a:extLst>
              <a:ext uri="{FF2B5EF4-FFF2-40B4-BE49-F238E27FC236}">
                <a16:creationId xmlns:a16="http://schemas.microsoft.com/office/drawing/2014/main" id="{E28F1347-B18D-44E4-99EB-2BF2AFD74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57FA6D-53FA-4519-89FC-F99487211B5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066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oleObject" Target="../embeddings/oleObject1.bin"/><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vmlDrawing" Target="../drawings/vmlDrawing1.v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ags" Target="../tags/tag4.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vmlDrawing" Target="../drawings/vmlDrawing3.v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4955B-3632-4ECF-9DFE-5F4F9BD62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06DB2-A896-4FD5-8EEE-251B18926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15B4-E421-42CC-8D36-44BE94E2B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0DC51-92BF-4B76-83DA-7F0918F4800B}" type="datetimeFigureOut">
              <a:rPr lang="en-US" smtClean="0"/>
              <a:t>4/5/2023</a:t>
            </a:fld>
            <a:endParaRPr lang="en-US" dirty="0"/>
          </a:p>
        </p:txBody>
      </p:sp>
      <p:sp>
        <p:nvSpPr>
          <p:cNvPr id="5" name="Footer Placeholder 4">
            <a:extLst>
              <a:ext uri="{FF2B5EF4-FFF2-40B4-BE49-F238E27FC236}">
                <a16:creationId xmlns:a16="http://schemas.microsoft.com/office/drawing/2014/main" id="{8C8229D4-36D1-4D49-9275-7B7837011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6017D2-E0D8-4D64-A23C-7246B039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E2A10-037E-45D4-B2B0-C79A22615BBB}" type="slidenum">
              <a:rPr lang="en-US" smtClean="0"/>
              <a:t>‹#›</a:t>
            </a:fld>
            <a:endParaRPr lang="en-US" dirty="0"/>
          </a:p>
        </p:txBody>
      </p:sp>
    </p:spTree>
    <p:extLst>
      <p:ext uri="{BB962C8B-B14F-4D97-AF65-F5344CB8AC3E}">
        <p14:creationId xmlns:p14="http://schemas.microsoft.com/office/powerpoint/2010/main" val="3997989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8449"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641546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8687" name="think-cell Slide" r:id="rId27" imgW="270" imgH="270" progId="TCLayout.ActiveDocument.1">
                  <p:embed/>
                </p:oleObj>
              </mc:Choice>
              <mc:Fallback>
                <p:oleObj name="think-cell Slide" r:id="rId27" imgW="270" imgH="270" progId="TCLayout.ActiveDocument.1">
                  <p:embed/>
                  <p:pic>
                    <p:nvPicPr>
                      <p:cNvPr id="4" name="Object 3" hidden="1"/>
                      <p:cNvPicPr/>
                      <p:nvPr/>
                    </p:nvPicPr>
                    <p:blipFill>
                      <a:blip r:embed="rId2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2453646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11" Type="http://schemas.openxmlformats.org/officeDocument/2006/relationships/image" Target="../media/image16.png"/><Relationship Id="rId5" Type="http://schemas.openxmlformats.org/officeDocument/2006/relationships/notesSlide" Target="../notesSlides/notesSlide7.xml"/><Relationship Id="rId10" Type="http://schemas.openxmlformats.org/officeDocument/2006/relationships/image" Target="../media/image15.png"/><Relationship Id="rId4" Type="http://schemas.openxmlformats.org/officeDocument/2006/relationships/slideLayout" Target="../slideLayouts/slideLayout26.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8.xml"/><Relationship Id="rId7" Type="http://schemas.openxmlformats.org/officeDocument/2006/relationships/image" Target="../media/image9.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notesSlide" Target="../notesSlides/notesSlide10.xml"/><Relationship Id="rId10" Type="http://schemas.openxmlformats.org/officeDocument/2006/relationships/image" Target="../media/image20.png"/><Relationship Id="rId4" Type="http://schemas.openxmlformats.org/officeDocument/2006/relationships/slideLayout" Target="../slideLayouts/slideLayout26.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0.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8.bin"/><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www.kaggle.com/datasets/uciml/forest-cover-type-dataset" TargetMode="External"/><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3.xml"/><Relationship Id="rId4" Type="http://schemas.openxmlformats.org/officeDocument/2006/relationships/slideLayout" Target="../slideLayouts/slideLayout26.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8517C1-824C-CC40-B117-4DC790EF3EC2}"/>
              </a:ext>
            </a:extLst>
          </p:cNvPr>
          <p:cNvSpPr/>
          <p:nvPr/>
        </p:nvSpPr>
        <p:spPr bwMode="gray">
          <a:xfrm>
            <a:off x="0" y="3424426"/>
            <a:ext cx="12192000" cy="342900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50" name="Text Placeholder 49"/>
          <p:cNvSpPr>
            <a:spLocks noGrp="1"/>
          </p:cNvSpPr>
          <p:nvPr>
            <p:ph type="body" sz="quarter" idx="13"/>
          </p:nvPr>
        </p:nvSpPr>
        <p:spPr>
          <a:xfrm>
            <a:off x="400633" y="2245407"/>
            <a:ext cx="11390734" cy="454080"/>
          </a:xfrm>
        </p:spPr>
        <p:txBody>
          <a:bodyPr/>
          <a:lstStyle/>
          <a:p>
            <a:pPr algn="ctr"/>
            <a:r>
              <a:rPr lang="en-US" dirty="0">
                <a:solidFill>
                  <a:schemeClr val="tx1"/>
                </a:solidFill>
              </a:rPr>
              <a:t>Sage Reagan</a:t>
            </a:r>
          </a:p>
        </p:txBody>
      </p:sp>
      <p:sp>
        <p:nvSpPr>
          <p:cNvPr id="34" name="Title 1"/>
          <p:cNvSpPr>
            <a:spLocks noGrp="1"/>
          </p:cNvSpPr>
          <p:nvPr>
            <p:ph type="title"/>
          </p:nvPr>
        </p:nvSpPr>
        <p:spPr>
          <a:xfrm>
            <a:off x="3070282" y="1254224"/>
            <a:ext cx="6051436" cy="917475"/>
          </a:xfrm>
        </p:spPr>
        <p:txBody>
          <a:bodyPr>
            <a:noAutofit/>
          </a:bodyPr>
          <a:lstStyle/>
          <a:p>
            <a:pPr algn="ctr"/>
            <a:r>
              <a:rPr lang="en-US" dirty="0">
                <a:solidFill>
                  <a:schemeClr val="tx1"/>
                </a:solidFill>
              </a:rPr>
              <a:t>AI Academy Apprenticeship Capstone </a:t>
            </a:r>
            <a:br>
              <a:rPr lang="en-US" dirty="0">
                <a:solidFill>
                  <a:schemeClr val="tx1"/>
                </a:solidFill>
              </a:rPr>
            </a:br>
            <a:r>
              <a:rPr lang="en-US" dirty="0">
                <a:solidFill>
                  <a:schemeClr val="tx1"/>
                </a:solidFill>
              </a:rPr>
              <a:t>Tree Coverage</a:t>
            </a:r>
          </a:p>
        </p:txBody>
      </p:sp>
      <p:pic>
        <p:nvPicPr>
          <p:cNvPr id="3" name="Picture 2" descr="A picture containing tree, outdoor, plant, forest&#10;&#10;Description automatically generated">
            <a:extLst>
              <a:ext uri="{FF2B5EF4-FFF2-40B4-BE49-F238E27FC236}">
                <a16:creationId xmlns:a16="http://schemas.microsoft.com/office/drawing/2014/main" id="{D02ABCF4-8A8C-4ABF-BDFB-E11E98F08844}"/>
              </a:ext>
            </a:extLst>
          </p:cNvPr>
          <p:cNvPicPr>
            <a:picLocks noChangeAspect="1"/>
          </p:cNvPicPr>
          <p:nvPr/>
        </p:nvPicPr>
        <p:blipFill rotWithShape="1">
          <a:blip r:embed="rId3">
            <a:extLst>
              <a:ext uri="{28A0092B-C50C-407E-A947-70E740481C1C}">
                <a14:useLocalDpi xmlns:a14="http://schemas.microsoft.com/office/drawing/2010/main" val="0"/>
              </a:ext>
            </a:extLst>
          </a:blip>
          <a:srcRect b="50133"/>
          <a:stretch/>
        </p:blipFill>
        <p:spPr>
          <a:xfrm>
            <a:off x="0" y="2896638"/>
            <a:ext cx="12192000" cy="3419852"/>
          </a:xfrm>
          <a:prstGeom prst="rect">
            <a:avLst/>
          </a:prstGeom>
        </p:spPr>
      </p:pic>
      <p:pic>
        <p:nvPicPr>
          <p:cNvPr id="5" name="Picture 4" descr="A road with trees on either side&#10;&#10;Description automatically generated with low confidence">
            <a:extLst>
              <a:ext uri="{FF2B5EF4-FFF2-40B4-BE49-F238E27FC236}">
                <a16:creationId xmlns:a16="http://schemas.microsoft.com/office/drawing/2014/main" id="{DE4A2C23-CEBD-4A63-BC9A-612551FD9FCF}"/>
              </a:ext>
            </a:extLst>
          </p:cNvPr>
          <p:cNvPicPr>
            <a:picLocks noChangeAspect="1"/>
          </p:cNvPicPr>
          <p:nvPr/>
        </p:nvPicPr>
        <p:blipFill rotWithShape="1">
          <a:blip r:embed="rId4">
            <a:extLst>
              <a:ext uri="{28A0092B-C50C-407E-A947-70E740481C1C}">
                <a14:useLocalDpi xmlns:a14="http://schemas.microsoft.com/office/drawing/2010/main" val="0"/>
              </a:ext>
            </a:extLst>
          </a:blip>
          <a:srcRect b="57907"/>
          <a:stretch/>
        </p:blipFill>
        <p:spPr>
          <a:xfrm>
            <a:off x="0" y="2887489"/>
            <a:ext cx="12192000" cy="3419853"/>
          </a:xfrm>
          <a:prstGeom prst="rect">
            <a:avLst/>
          </a:prstGeom>
        </p:spPr>
      </p:pic>
      <p:pic>
        <p:nvPicPr>
          <p:cNvPr id="6" name="Picture 5">
            <a:extLst>
              <a:ext uri="{FF2B5EF4-FFF2-40B4-BE49-F238E27FC236}">
                <a16:creationId xmlns:a16="http://schemas.microsoft.com/office/drawing/2014/main" id="{863D4A32-043E-4233-A7E4-F34A9721FD2F}"/>
              </a:ext>
            </a:extLst>
          </p:cNvPr>
          <p:cNvPicPr>
            <a:picLocks noChangeAspect="1"/>
          </p:cNvPicPr>
          <p:nvPr/>
        </p:nvPicPr>
        <p:blipFill rotWithShape="1">
          <a:blip r:embed="rId5"/>
          <a:srcRect b="47526"/>
          <a:stretch/>
        </p:blipFill>
        <p:spPr>
          <a:xfrm>
            <a:off x="0" y="2896639"/>
            <a:ext cx="12192000" cy="3598705"/>
          </a:xfrm>
          <a:prstGeom prst="rect">
            <a:avLst/>
          </a:prstGeom>
        </p:spPr>
      </p:pic>
    </p:spTree>
    <p:extLst>
      <p:ext uri="{BB962C8B-B14F-4D97-AF65-F5344CB8AC3E}">
        <p14:creationId xmlns:p14="http://schemas.microsoft.com/office/powerpoint/2010/main" val="42193116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3"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Evaluation Metrics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grpSp>
        <p:nvGrpSpPr>
          <p:cNvPr id="11" name="Group 10">
            <a:extLst>
              <a:ext uri="{FF2B5EF4-FFF2-40B4-BE49-F238E27FC236}">
                <a16:creationId xmlns:a16="http://schemas.microsoft.com/office/drawing/2014/main" id="{15CC96F5-8AC1-45EE-B1D7-2DF821BD3E60}"/>
              </a:ext>
            </a:extLst>
          </p:cNvPr>
          <p:cNvGrpSpPr/>
          <p:nvPr/>
        </p:nvGrpSpPr>
        <p:grpSpPr>
          <a:xfrm>
            <a:off x="536537" y="1683523"/>
            <a:ext cx="11118927" cy="1974271"/>
            <a:chOff x="602772" y="1683523"/>
            <a:chExt cx="11118927" cy="1974271"/>
          </a:xfrm>
        </p:grpSpPr>
        <mc:AlternateContent xmlns:mc="http://schemas.openxmlformats.org/markup-compatibility/2006" xmlns:a14="http://schemas.microsoft.com/office/drawing/2010/main">
          <mc:Choice Requires="a14">
            <p:sp>
              <p:nvSpPr>
                <p:cNvPr id="251" name="Rectangular Callout 40">
                  <a:extLst>
                    <a:ext uri="{FF2B5EF4-FFF2-40B4-BE49-F238E27FC236}">
                      <a16:creationId xmlns:a16="http://schemas.microsoft.com/office/drawing/2014/main" id="{5F5F1C13-7C16-4E6A-9144-3CEC27EE72AF}"/>
                    </a:ext>
                  </a:extLst>
                </p:cNvPr>
                <p:cNvSpPr/>
                <p:nvPr/>
              </p:nvSpPr>
              <p:spPr>
                <a:xfrm>
                  <a:off x="1072125" y="2480640"/>
                  <a:ext cx="2483464" cy="1166320"/>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Precision</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𝑃𝑟𝑒𝑑𝑖𝑐𝑡𝑒𝑑</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51" name="Rectangular Callout 40">
                  <a:extLst>
                    <a:ext uri="{FF2B5EF4-FFF2-40B4-BE49-F238E27FC236}">
                      <a16:creationId xmlns:a16="http://schemas.microsoft.com/office/drawing/2014/main" id="{5F5F1C13-7C16-4E6A-9144-3CEC27EE72AF}"/>
                    </a:ext>
                  </a:extLst>
                </p:cNvPr>
                <p:cNvSpPr>
                  <a:spLocks noRot="1" noChangeAspect="1" noMove="1" noResize="1" noEditPoints="1" noAdjustHandles="1" noChangeArrowheads="1" noChangeShapeType="1" noTextEdit="1"/>
                </p:cNvSpPr>
                <p:nvPr/>
              </p:nvSpPr>
              <p:spPr>
                <a:xfrm>
                  <a:off x="1072125" y="2480640"/>
                  <a:ext cx="2483464" cy="1166320"/>
                </a:xfrm>
                <a:prstGeom prst="rect">
                  <a:avLst/>
                </a:prstGeom>
                <a:blipFill>
                  <a:blip r:embed="rId8"/>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ular Callout 40">
                  <a:extLst>
                    <a:ext uri="{FF2B5EF4-FFF2-40B4-BE49-F238E27FC236}">
                      <a16:creationId xmlns:a16="http://schemas.microsoft.com/office/drawing/2014/main" id="{E8DC4694-5A6E-4923-A3F1-E57AFC779E47}"/>
                    </a:ext>
                  </a:extLst>
                </p:cNvPr>
                <p:cNvSpPr/>
                <p:nvPr/>
              </p:nvSpPr>
              <p:spPr>
                <a:xfrm>
                  <a:off x="3774364" y="2458977"/>
                  <a:ext cx="2483464" cy="1187987"/>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lang="en-US" sz="1100" i="1" dirty="0">
                      <a:solidFill>
                        <a:srgbClr val="000000"/>
                      </a:solidFill>
                      <a:latin typeface="Open Sans"/>
                    </a:rPr>
                    <a:t>Recall</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5" name="Rectangular Callout 40">
                  <a:extLst>
                    <a:ext uri="{FF2B5EF4-FFF2-40B4-BE49-F238E27FC236}">
                      <a16:creationId xmlns:a16="http://schemas.microsoft.com/office/drawing/2014/main" id="{E8DC4694-5A6E-4923-A3F1-E57AFC779E47}"/>
                    </a:ext>
                  </a:extLst>
                </p:cNvPr>
                <p:cNvSpPr>
                  <a:spLocks noRot="1" noChangeAspect="1" noMove="1" noResize="1" noEditPoints="1" noAdjustHandles="1" noChangeArrowheads="1" noChangeShapeType="1" noTextEdit="1"/>
                </p:cNvSpPr>
                <p:nvPr/>
              </p:nvSpPr>
              <p:spPr>
                <a:xfrm>
                  <a:off x="3774364" y="2458977"/>
                  <a:ext cx="2483464" cy="1187987"/>
                </a:xfrm>
                <a:prstGeom prst="rect">
                  <a:avLst/>
                </a:prstGeom>
                <a:blipFill>
                  <a:blip r:embed="rId9"/>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Rectangular Callout 41">
                  <a:extLst>
                    <a:ext uri="{FF2B5EF4-FFF2-40B4-BE49-F238E27FC236}">
                      <a16:creationId xmlns:a16="http://schemas.microsoft.com/office/drawing/2014/main" id="{1D84212A-DB91-4DE6-BDB5-615372F22F4A}"/>
                    </a:ext>
                  </a:extLst>
                </p:cNvPr>
                <p:cNvSpPr/>
                <p:nvPr/>
              </p:nvSpPr>
              <p:spPr>
                <a:xfrm>
                  <a:off x="6471230" y="2480639"/>
                  <a:ext cx="2484825" cy="1166325"/>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Accuracy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&amp;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𝑁𝑒𝑔𝑎𝑡𝑖𝑣𝑒𝑠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6" name="Rectangular Callout 41">
                  <a:extLst>
                    <a:ext uri="{FF2B5EF4-FFF2-40B4-BE49-F238E27FC236}">
                      <a16:creationId xmlns:a16="http://schemas.microsoft.com/office/drawing/2014/main" id="{1D84212A-DB91-4DE6-BDB5-615372F22F4A}"/>
                    </a:ext>
                  </a:extLst>
                </p:cNvPr>
                <p:cNvSpPr>
                  <a:spLocks noRot="1" noChangeAspect="1" noMove="1" noResize="1" noEditPoints="1" noAdjustHandles="1" noChangeArrowheads="1" noChangeShapeType="1" noTextEdit="1"/>
                </p:cNvSpPr>
                <p:nvPr/>
              </p:nvSpPr>
              <p:spPr>
                <a:xfrm>
                  <a:off x="6471230" y="2480639"/>
                  <a:ext cx="2484825" cy="1166325"/>
                </a:xfrm>
                <a:prstGeom prst="rect">
                  <a:avLst/>
                </a:prstGeom>
                <a:blipFill>
                  <a:blip r:embed="rId10"/>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Rectangular Callout 42">
                  <a:extLst>
                    <a:ext uri="{FF2B5EF4-FFF2-40B4-BE49-F238E27FC236}">
                      <a16:creationId xmlns:a16="http://schemas.microsoft.com/office/drawing/2014/main" id="{2AB0CD71-3677-4BB8-97A0-17558AC2B813}"/>
                    </a:ext>
                  </a:extLst>
                </p:cNvPr>
                <p:cNvSpPr/>
                <p:nvPr/>
              </p:nvSpPr>
              <p:spPr>
                <a:xfrm>
                  <a:off x="9196117" y="2468244"/>
                  <a:ext cx="2484825" cy="1178723"/>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F1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7" name="Rectangular Callout 42">
                  <a:extLst>
                    <a:ext uri="{FF2B5EF4-FFF2-40B4-BE49-F238E27FC236}">
                      <a16:creationId xmlns:a16="http://schemas.microsoft.com/office/drawing/2014/main" id="{2AB0CD71-3677-4BB8-97A0-17558AC2B813}"/>
                    </a:ext>
                  </a:extLst>
                </p:cNvPr>
                <p:cNvSpPr>
                  <a:spLocks noRot="1" noChangeAspect="1" noMove="1" noResize="1" noEditPoints="1" noAdjustHandles="1" noChangeArrowheads="1" noChangeShapeType="1" noTextEdit="1"/>
                </p:cNvSpPr>
                <p:nvPr/>
              </p:nvSpPr>
              <p:spPr>
                <a:xfrm>
                  <a:off x="9196117" y="2468244"/>
                  <a:ext cx="2484825" cy="1178723"/>
                </a:xfrm>
                <a:prstGeom prst="rect">
                  <a:avLst/>
                </a:prstGeom>
                <a:blipFill>
                  <a:blip r:embed="rId11"/>
                  <a:stretch>
                    <a:fillRect/>
                  </a:stretch>
                </a:blipFill>
                <a:ln w="19050">
                  <a:noFill/>
                </a:ln>
              </p:spPr>
              <p:txBody>
                <a:bodyPr/>
                <a:lstStyle/>
                <a:p>
                  <a:r>
                    <a:rPr lang="en-US">
                      <a:noFill/>
                    </a:rPr>
                    <a:t> </a:t>
                  </a:r>
                </a:p>
              </p:txBody>
            </p:sp>
          </mc:Fallback>
        </mc:AlternateContent>
        <p:sp>
          <p:nvSpPr>
            <p:cNvPr id="218" name="Rectangle 217">
              <a:extLst>
                <a:ext uri="{FF2B5EF4-FFF2-40B4-BE49-F238E27FC236}">
                  <a16:creationId xmlns:a16="http://schemas.microsoft.com/office/drawing/2014/main" id="{9633514F-19C7-482C-8FA5-C9F7A0396764}"/>
                </a:ext>
              </a:extLst>
            </p:cNvPr>
            <p:cNvSpPr/>
            <p:nvPr/>
          </p:nvSpPr>
          <p:spPr>
            <a:xfrm>
              <a:off x="3773003" y="1691289"/>
              <a:ext cx="2484088" cy="1955669"/>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19" name="Rectangle 218">
              <a:extLst>
                <a:ext uri="{FF2B5EF4-FFF2-40B4-BE49-F238E27FC236}">
                  <a16:creationId xmlns:a16="http://schemas.microsoft.com/office/drawing/2014/main" id="{8F4A9B6F-C8F3-42AA-A172-D8074B1337C5}"/>
                </a:ext>
              </a:extLst>
            </p:cNvPr>
            <p:cNvSpPr/>
            <p:nvPr/>
          </p:nvSpPr>
          <p:spPr>
            <a:xfrm>
              <a:off x="6471230" y="1691289"/>
              <a:ext cx="2484088" cy="1955669"/>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0" name="Rectangle 219">
              <a:extLst>
                <a:ext uri="{FF2B5EF4-FFF2-40B4-BE49-F238E27FC236}">
                  <a16:creationId xmlns:a16="http://schemas.microsoft.com/office/drawing/2014/main" id="{78D1D670-581E-42D9-90B5-8AF229A27DEA}"/>
                </a:ext>
              </a:extLst>
            </p:cNvPr>
            <p:cNvSpPr/>
            <p:nvPr/>
          </p:nvSpPr>
          <p:spPr>
            <a:xfrm>
              <a:off x="9169457" y="1683523"/>
              <a:ext cx="2484088" cy="1963435"/>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1" name="Rectangle 220">
              <a:extLst>
                <a:ext uri="{FF2B5EF4-FFF2-40B4-BE49-F238E27FC236}">
                  <a16:creationId xmlns:a16="http://schemas.microsoft.com/office/drawing/2014/main" id="{A2CE0242-D307-48C0-96C1-1862C48189FE}"/>
                </a:ext>
              </a:extLst>
            </p:cNvPr>
            <p:cNvSpPr/>
            <p:nvPr/>
          </p:nvSpPr>
          <p:spPr>
            <a:xfrm>
              <a:off x="1074776" y="1691290"/>
              <a:ext cx="2484088" cy="1955669"/>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5" name="Rectangle 3">
              <a:extLst>
                <a:ext uri="{FF2B5EF4-FFF2-40B4-BE49-F238E27FC236}">
                  <a16:creationId xmlns:a16="http://schemas.microsoft.com/office/drawing/2014/main" id="{65876CCE-FE67-4D1C-BC71-73157AA303A3}"/>
                </a:ext>
              </a:extLst>
            </p:cNvPr>
            <p:cNvSpPr>
              <a:spLocks/>
            </p:cNvSpPr>
            <p:nvPr/>
          </p:nvSpPr>
          <p:spPr bwMode="auto">
            <a:xfrm rot="16200000">
              <a:off x="236931" y="2883927"/>
              <a:ext cx="1187988" cy="359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Explanation</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8" name="Rectangle 3">
              <a:extLst>
                <a:ext uri="{FF2B5EF4-FFF2-40B4-BE49-F238E27FC236}">
                  <a16:creationId xmlns:a16="http://schemas.microsoft.com/office/drawing/2014/main" id="{32822D89-0A92-4653-85DB-3465AC72D7C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9" name="Rectangle 228">
              <a:extLst>
                <a:ext uri="{FF2B5EF4-FFF2-40B4-BE49-F238E27FC236}">
                  <a16:creationId xmlns:a16="http://schemas.microsoft.com/office/drawing/2014/main" id="{0D766BED-8CFF-4AE7-A563-D9FAD46A2C45}"/>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0" name="Rectangle 229">
              <a:extLst>
                <a:ext uri="{FF2B5EF4-FFF2-40B4-BE49-F238E27FC236}">
                  <a16:creationId xmlns:a16="http://schemas.microsoft.com/office/drawing/2014/main" id="{5F03B298-5808-4FA0-9B24-0D7D1E620DD9}"/>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1" name="Rectangle 230">
              <a:extLst>
                <a:ext uri="{FF2B5EF4-FFF2-40B4-BE49-F238E27FC236}">
                  <a16:creationId xmlns:a16="http://schemas.microsoft.com/office/drawing/2014/main" id="{DE9A6792-D8E7-4421-8A6D-180EE622474C}"/>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232" name="Rectangle 231">
              <a:extLst>
                <a:ext uri="{FF2B5EF4-FFF2-40B4-BE49-F238E27FC236}">
                  <a16:creationId xmlns:a16="http://schemas.microsoft.com/office/drawing/2014/main" id="{E0B512D3-D20D-41AF-ABE7-90DEAABA5BAA}"/>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233" name="Straight Connector 232">
              <a:extLst>
                <a:ext uri="{FF2B5EF4-FFF2-40B4-BE49-F238E27FC236}">
                  <a16:creationId xmlns:a16="http://schemas.microsoft.com/office/drawing/2014/main" id="{27EAEACA-86E4-4BA0-B18A-C1CD5BA22178}"/>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68B9AC-38C5-45AD-B5E9-830ECA841E83}"/>
              </a:ext>
            </a:extLst>
          </p:cNvPr>
          <p:cNvGrpSpPr/>
          <p:nvPr/>
        </p:nvGrpSpPr>
        <p:grpSpPr>
          <a:xfrm>
            <a:off x="1005890" y="3968415"/>
            <a:ext cx="10581420" cy="2486998"/>
            <a:chOff x="1051506" y="4020839"/>
            <a:chExt cx="10629436" cy="2486998"/>
          </a:xfrm>
        </p:grpSpPr>
        <p:sp>
          <p:nvSpPr>
            <p:cNvPr id="10" name="TextBox 9">
              <a:extLst>
                <a:ext uri="{FF2B5EF4-FFF2-40B4-BE49-F238E27FC236}">
                  <a16:creationId xmlns:a16="http://schemas.microsoft.com/office/drawing/2014/main" id="{58088B03-4DA9-4C3B-A166-400F970C6B66}"/>
                </a:ext>
              </a:extLst>
            </p:cNvPr>
            <p:cNvSpPr txBox="1"/>
            <p:nvPr/>
          </p:nvSpPr>
          <p:spPr>
            <a:xfrm>
              <a:off x="1072125" y="4496157"/>
              <a:ext cx="10581420" cy="2011680"/>
            </a:xfrm>
            <a:prstGeom prst="rect">
              <a:avLst/>
            </a:prstGeom>
            <a:noFill/>
            <a:ln w="22225">
              <a:solidFill>
                <a:schemeClr val="bg1">
                  <a:lumMod val="75000"/>
                </a:schemeClr>
              </a:solidFill>
              <a:prstDash val="sysDot"/>
            </a:ln>
          </p:spPr>
          <p:txBody>
            <a:bodyPr vert="horz" wrap="square" lIns="0" tIns="0" rIns="0" bIns="0" numCol="2" rtlCol="0" anchor="t">
              <a:spAutoFit/>
            </a:bodyPr>
            <a:lstStyle/>
            <a:p>
              <a:pPr marL="361188" marR="0" lvl="1" indent="-342900" algn="l" defTabSz="914400" rtl="0" eaLnBrk="1" fontAlgn="auto" latinLnBrk="0" hangingPunct="1">
                <a:lnSpc>
                  <a:spcPct val="120000"/>
                </a:lnSpc>
                <a:spcBef>
                  <a:spcPts val="0"/>
                </a:spcBef>
                <a:spcAft>
                  <a:spcPts val="600"/>
                </a:spcAft>
                <a:buClrTx/>
                <a:buSzPct val="75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 not want to cut down all Lodgepole Pine trees </a:t>
              </a: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Important to cut down correct type of tree while not harming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other types of trees </a:t>
              </a: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Lodgepole Pine lumber worth more than other types of lumber</a:t>
              </a:r>
            </a:p>
            <a:p>
              <a:pPr marL="475488" lvl="2">
                <a:lnSpc>
                  <a:spcPct val="120000"/>
                </a:lnSpc>
                <a:spcAft>
                  <a:spcPts val="600"/>
                </a:spcAft>
                <a:buSzPct val="75000"/>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Better to have false negatives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than false positives</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Prioritize precision over recall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200"/>
                </a:spcBef>
                <a:buSzPct val="100000"/>
              </a:pPr>
              <a:endParaRPr lang="en-US" sz="1200" dirty="0"/>
            </a:p>
          </p:txBody>
        </p:sp>
        <p:sp>
          <p:nvSpPr>
            <p:cNvPr id="252" name="Rectangle 251">
              <a:extLst>
                <a:ext uri="{FF2B5EF4-FFF2-40B4-BE49-F238E27FC236}">
                  <a16:creationId xmlns:a16="http://schemas.microsoft.com/office/drawing/2014/main" id="{9BD29A9A-3A05-4B86-9DC7-5B24A2E16C13}"/>
                </a:ext>
              </a:extLst>
            </p:cNvPr>
            <p:cNvSpPr/>
            <p:nvPr/>
          </p:nvSpPr>
          <p:spPr bwMode="gray">
            <a:xfrm>
              <a:off x="1051506" y="4020839"/>
              <a:ext cx="10629436" cy="475318"/>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numCol="1"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lang="en-US" b="1" dirty="0">
                  <a:solidFill>
                    <a:srgbClr val="000000"/>
                  </a:solidFill>
                </a:rPr>
                <a:t>Metric Prioritization</a:t>
              </a:r>
              <a:endParaRPr kumimoji="0" lang="en-US" b="0" i="0" u="none" strike="noStrike" kern="1200" cap="none" spc="0" normalizeH="0" baseline="0" noProof="0" dirty="0">
                <a:ln>
                  <a:noFill/>
                </a:ln>
                <a:solidFill>
                  <a:srgbClr val="000000"/>
                </a:solidFill>
                <a:effectLst/>
                <a:uLnTx/>
                <a:uFillTx/>
                <a:ea typeface="+mn-ea"/>
                <a:cs typeface="+mn-cs"/>
              </a:endParaRPr>
            </a:p>
          </p:txBody>
        </p:sp>
      </p:gr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4627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Classification Metrics </a:t>
            </a:r>
          </a:p>
        </p:txBody>
      </p:sp>
    </p:spTree>
    <p:extLst>
      <p:ext uri="{BB962C8B-B14F-4D97-AF65-F5344CB8AC3E}">
        <p14:creationId xmlns:p14="http://schemas.microsoft.com/office/powerpoint/2010/main" val="732201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4"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Initial Results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lang="en-US" sz="1200" b="1" dirty="0">
                  <a:solidFill>
                    <a:srgbClr val="000000"/>
                  </a:solidFill>
                  <a:latin typeface="Open Sans"/>
                </a:rPr>
                <a:t>95.4%</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95.5%</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63DE9B76-DE6C-4710-AC37-D35BC290FC0E}"/>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63012600-A452-4A85-8F9E-02252D9B8B75}"/>
              </a:ext>
            </a:extLst>
          </p:cNvPr>
          <p:cNvSpPr txBox="1"/>
          <p:nvPr/>
        </p:nvSpPr>
        <p:spPr>
          <a:xfrm>
            <a:off x="4892545" y="3522547"/>
            <a:ext cx="6270755" cy="1179810"/>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Open Sans"/>
                <a:ea typeface="+mn-ea"/>
                <a:cs typeface="+mn-cs"/>
              </a:rPr>
              <a:t>High metric results for Precision, Recall, Accuracy, and F1</a:t>
            </a:r>
          </a:p>
          <a:p>
            <a:pPr marL="742950" lvl="1" indent="-285750">
              <a:buFont typeface="Arial" panose="020B0604020202020204" pitchFamily="34" charset="0"/>
              <a:buChar char="•"/>
              <a:defRPr/>
            </a:pPr>
            <a:r>
              <a:rPr lang="en-US" dirty="0">
                <a:solidFill>
                  <a:schemeClr val="tx1"/>
                </a:solidFill>
                <a:latin typeface="Open Sans"/>
              </a:rPr>
              <a:t>Low number of false positives and false negatives</a:t>
            </a:r>
          </a:p>
          <a:p>
            <a:pPr>
              <a:spcBef>
                <a:spcPts val="200"/>
              </a:spcBef>
              <a:buSzPct val="100000"/>
            </a:pPr>
            <a:endParaRPr lang="en-US" sz="1200" dirty="0"/>
          </a:p>
        </p:txBody>
      </p:sp>
      <p:sp>
        <p:nvSpPr>
          <p:cNvPr id="50" name="Rectangle 49">
            <a:extLst>
              <a:ext uri="{FF2B5EF4-FFF2-40B4-BE49-F238E27FC236}">
                <a16:creationId xmlns:a16="http://schemas.microsoft.com/office/drawing/2014/main" id="{04390D7A-5879-4749-A1D8-6E7799910E31}"/>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FFDFC94D-A221-43AA-950C-3DEEDBFB02FB}"/>
              </a:ext>
            </a:extLst>
          </p:cNvPr>
          <p:cNvSpPr txBox="1"/>
          <p:nvPr/>
        </p:nvSpPr>
        <p:spPr>
          <a:xfrm>
            <a:off x="4892544" y="5293720"/>
            <a:ext cx="6694765" cy="764312"/>
          </a:xfrm>
          <a:prstGeom prst="rect">
            <a:avLst/>
          </a:prstGeom>
          <a:noFill/>
        </p:spPr>
        <p:txBody>
          <a:bodyPr vert="horz" wrap="square" lIns="0" tIns="0" rIns="0" bIns="0" rtlCol="0">
            <a:spAutoFit/>
          </a:bodyPr>
          <a:lstStyle/>
          <a:p>
            <a:pPr lvl="1">
              <a:defRPr/>
            </a:pPr>
            <a:r>
              <a:rPr kumimoji="0" lang="en-US" b="1" i="0" u="none" strike="noStrike" kern="1200" cap="none" spc="0" normalizeH="0" baseline="0" noProof="0" dirty="0">
                <a:ln>
                  <a:noFill/>
                </a:ln>
                <a:solidFill>
                  <a:schemeClr val="tx1"/>
                </a:solidFill>
                <a:effectLst/>
                <a:uLnTx/>
                <a:uFillTx/>
                <a:latin typeface="Open Sans"/>
                <a:ea typeface="+mn-ea"/>
                <a:cs typeface="+mn-cs"/>
              </a:rPr>
              <a:t>Next Steps:</a:t>
            </a:r>
          </a:p>
          <a:p>
            <a:pPr lvl="1">
              <a:defRPr/>
            </a:pPr>
            <a:r>
              <a:rPr lang="en-US" dirty="0">
                <a:latin typeface="Open Sans"/>
              </a:rPr>
              <a:t>Tune Hyperparameters </a:t>
            </a:r>
            <a:endParaRPr lang="en-US" dirty="0">
              <a:solidFill>
                <a:schemeClr val="tx1"/>
              </a:solidFill>
              <a:latin typeface="Open Sans"/>
            </a:endParaRPr>
          </a:p>
          <a:p>
            <a:pPr>
              <a:spcBef>
                <a:spcPts val="200"/>
              </a:spcBef>
              <a:buSzPct val="100000"/>
            </a:pPr>
            <a:endParaRPr lang="en-US" sz="1200" dirty="0"/>
          </a:p>
        </p:txBody>
      </p:sp>
      <p:pic>
        <p:nvPicPr>
          <p:cNvPr id="7" name="Picture 6" descr="Chart, treemap chart&#10;&#10;Description automatically generated">
            <a:extLst>
              <a:ext uri="{FF2B5EF4-FFF2-40B4-BE49-F238E27FC236}">
                <a16:creationId xmlns:a16="http://schemas.microsoft.com/office/drawing/2014/main" id="{DD497332-722C-439E-A080-AC436A50E3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1431977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2"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Hyperparameters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44" name="Rectangle 43">
            <a:extLst>
              <a:ext uri="{FF2B5EF4-FFF2-40B4-BE49-F238E27FC236}">
                <a16:creationId xmlns:a16="http://schemas.microsoft.com/office/drawing/2014/main" id="{9C1EFD86-98F5-433E-A66D-42EE314A7357}"/>
              </a:ext>
            </a:extLst>
          </p:cNvPr>
          <p:cNvSpPr/>
          <p:nvPr/>
        </p:nvSpPr>
        <p:spPr>
          <a:xfrm>
            <a:off x="412750" y="1482084"/>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Max Depth: </a:t>
            </a:r>
          </a:p>
        </p:txBody>
      </p:sp>
      <p:sp>
        <p:nvSpPr>
          <p:cNvPr id="46" name="Rectangle 45">
            <a:extLst>
              <a:ext uri="{FF2B5EF4-FFF2-40B4-BE49-F238E27FC236}">
                <a16:creationId xmlns:a16="http://schemas.microsoft.com/office/drawing/2014/main" id="{0C0BAAC7-C811-4083-BEBC-2D6996A13804}"/>
              </a:ext>
            </a:extLst>
          </p:cNvPr>
          <p:cNvSpPr/>
          <p:nvPr/>
        </p:nvSpPr>
        <p:spPr>
          <a:xfrm>
            <a:off x="412750" y="3261947"/>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Split:</a:t>
            </a:r>
          </a:p>
        </p:txBody>
      </p:sp>
      <p:pic>
        <p:nvPicPr>
          <p:cNvPr id="16" name="Picture 15">
            <a:extLst>
              <a:ext uri="{FF2B5EF4-FFF2-40B4-BE49-F238E27FC236}">
                <a16:creationId xmlns:a16="http://schemas.microsoft.com/office/drawing/2014/main" id="{4526C907-4AAC-4BDE-855E-FB1681C67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32" y="1883902"/>
            <a:ext cx="11788336" cy="1219200"/>
          </a:xfrm>
          <a:prstGeom prst="rect">
            <a:avLst/>
          </a:prstGeom>
        </p:spPr>
      </p:pic>
      <p:pic>
        <p:nvPicPr>
          <p:cNvPr id="18" name="Picture 17">
            <a:extLst>
              <a:ext uri="{FF2B5EF4-FFF2-40B4-BE49-F238E27FC236}">
                <a16:creationId xmlns:a16="http://schemas.microsoft.com/office/drawing/2014/main" id="{7C9C89A1-D46A-4338-84B2-94E5C7A88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32" y="5441546"/>
            <a:ext cx="11788336" cy="1178834"/>
          </a:xfrm>
          <a:prstGeom prst="rect">
            <a:avLst/>
          </a:prstGeom>
        </p:spPr>
      </p:pic>
      <p:sp>
        <p:nvSpPr>
          <p:cNvPr id="47" name="Rectangle 46">
            <a:extLst>
              <a:ext uri="{FF2B5EF4-FFF2-40B4-BE49-F238E27FC236}">
                <a16:creationId xmlns:a16="http://schemas.microsoft.com/office/drawing/2014/main" id="{A76E196E-3A82-4E3A-947D-4858BAF7FA9E}"/>
              </a:ext>
            </a:extLst>
          </p:cNvPr>
          <p:cNvSpPr/>
          <p:nvPr/>
        </p:nvSpPr>
        <p:spPr>
          <a:xfrm>
            <a:off x="412750" y="5041812"/>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Leaf:</a:t>
            </a:r>
          </a:p>
        </p:txBody>
      </p:sp>
      <p:pic>
        <p:nvPicPr>
          <p:cNvPr id="20" name="Picture 19">
            <a:extLst>
              <a:ext uri="{FF2B5EF4-FFF2-40B4-BE49-F238E27FC236}">
                <a16:creationId xmlns:a16="http://schemas.microsoft.com/office/drawing/2014/main" id="{0F59B784-AE45-40D8-82F0-B79D47C914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832" y="3682907"/>
            <a:ext cx="11788336" cy="1178834"/>
          </a:xfrm>
          <a:prstGeom prst="rect">
            <a:avLst/>
          </a:prstGeom>
        </p:spPr>
      </p:pic>
    </p:spTree>
    <p:extLst>
      <p:ext uri="{BB962C8B-B14F-4D97-AF65-F5344CB8AC3E}">
        <p14:creationId xmlns:p14="http://schemas.microsoft.com/office/powerpoint/2010/main" val="2336081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8"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Secondary Results</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Results after tuning hyperparameters.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kumimoji="0" lang="en-US" sz="1200" b="1" i="0" u="none" strike="noStrike" kern="1200" cap="none" spc="0" normalizeH="0" baseline="0" noProof="0" dirty="0">
                  <a:ln>
                    <a:noFill/>
                  </a:ln>
                  <a:solidFill>
                    <a:srgbClr val="000000"/>
                  </a:solidFill>
                  <a:effectLst/>
                  <a:uLnTx/>
                  <a:uFillTx/>
                  <a:latin typeface="Open Sans"/>
                  <a:ea typeface="+mn-ea"/>
                  <a:cs typeface="+mn-cs"/>
                </a:rPr>
                <a:t>95.2%</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94.2%</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94.9%</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94.7%</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Metric</a:t>
              </a: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03F3E678-B80A-4EDB-B341-CE63824425CB}"/>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637196C0-D7B0-4284-9BA6-1EA051E33A90}"/>
              </a:ext>
            </a:extLst>
          </p:cNvPr>
          <p:cNvSpPr txBox="1"/>
          <p:nvPr/>
        </p:nvSpPr>
        <p:spPr>
          <a:xfrm>
            <a:off x="4892545" y="3522547"/>
            <a:ext cx="6270755" cy="1456809"/>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lang="en-US" dirty="0">
                <a:latin typeface="Open Sans"/>
              </a:rPr>
              <a:t>Similar metric results, but precision is slightly lower</a:t>
            </a:r>
          </a:p>
          <a:p>
            <a:pPr marL="742950" lvl="1" indent="-285750">
              <a:buFont typeface="Arial" panose="020B0604020202020204" pitchFamily="34" charset="0"/>
              <a:buChar char="•"/>
              <a:defRPr/>
            </a:pPr>
            <a:r>
              <a:rPr lang="en-US" dirty="0">
                <a:latin typeface="Open Sans"/>
              </a:rPr>
              <a:t>False positives are slightly lower, false negatives are slightly higher</a:t>
            </a:r>
          </a:p>
          <a:p>
            <a:pPr marL="742950" lvl="1" indent="-285750">
              <a:buFont typeface="Arial" panose="020B0604020202020204" pitchFamily="34" charset="0"/>
              <a:buChar char="•"/>
              <a:defRPr/>
            </a:pPr>
            <a:endParaRPr lang="en-US" dirty="0">
              <a:solidFill>
                <a:schemeClr val="tx1"/>
              </a:solidFill>
              <a:latin typeface="Open Sans"/>
            </a:endParaRPr>
          </a:p>
          <a:p>
            <a:pPr>
              <a:spcBef>
                <a:spcPts val="200"/>
              </a:spcBef>
              <a:buSzPct val="100000"/>
            </a:pPr>
            <a:endParaRPr lang="en-US" sz="1200" dirty="0"/>
          </a:p>
        </p:txBody>
      </p:sp>
      <p:sp>
        <p:nvSpPr>
          <p:cNvPr id="47" name="Rectangle 46">
            <a:extLst>
              <a:ext uri="{FF2B5EF4-FFF2-40B4-BE49-F238E27FC236}">
                <a16:creationId xmlns:a16="http://schemas.microsoft.com/office/drawing/2014/main" id="{6CB4CE09-6483-482A-9249-1E050B51BD99}"/>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9145BE48-B5A8-4141-A938-9452FE669F08}"/>
              </a:ext>
            </a:extLst>
          </p:cNvPr>
          <p:cNvSpPr txBox="1"/>
          <p:nvPr/>
        </p:nvSpPr>
        <p:spPr>
          <a:xfrm>
            <a:off x="4892545" y="5154352"/>
            <a:ext cx="6694765" cy="1041311"/>
          </a:xfrm>
          <a:prstGeom prst="rect">
            <a:avLst/>
          </a:prstGeom>
          <a:noFill/>
        </p:spPr>
        <p:txBody>
          <a:bodyPr vert="horz" wrap="square" lIns="0" tIns="0" rIns="0" bIns="0" rtlCol="0">
            <a:spAutoFit/>
          </a:bodyPr>
          <a:lstStyle/>
          <a:p>
            <a:pPr lvl="1">
              <a:defRPr/>
            </a:pPr>
            <a:r>
              <a:rPr lang="en-US" b="1" dirty="0">
                <a:latin typeface="Open Sans"/>
              </a:rPr>
              <a:t>Conclusion</a:t>
            </a:r>
            <a:r>
              <a:rPr kumimoji="0" lang="en-US" b="1" i="0" u="none" strike="noStrike" kern="1200" cap="none" spc="0" normalizeH="0" baseline="0" noProof="0" dirty="0">
                <a:ln>
                  <a:noFill/>
                </a:ln>
                <a:solidFill>
                  <a:schemeClr val="tx1"/>
                </a:solidFill>
                <a:effectLst/>
                <a:uLnTx/>
                <a:uFillTx/>
                <a:latin typeface="Open Sans"/>
                <a:ea typeface="+mn-ea"/>
                <a:cs typeface="+mn-cs"/>
              </a:rPr>
              <a:t>:</a:t>
            </a:r>
          </a:p>
          <a:p>
            <a:pPr lvl="1">
              <a:defRPr/>
            </a:pPr>
            <a:r>
              <a:rPr lang="en-US" dirty="0">
                <a:latin typeface="Open Sans"/>
              </a:rPr>
              <a:t>Use initial model to determine type of tree within Roosevelt National park </a:t>
            </a:r>
            <a:endParaRPr lang="en-US" dirty="0">
              <a:solidFill>
                <a:schemeClr val="tx1"/>
              </a:solidFill>
              <a:latin typeface="Open Sans"/>
            </a:endParaRPr>
          </a:p>
          <a:p>
            <a:pPr>
              <a:spcBef>
                <a:spcPts val="200"/>
              </a:spcBef>
              <a:buSzPct val="100000"/>
            </a:pPr>
            <a:endParaRPr lang="en-US" sz="1200" dirty="0"/>
          </a:p>
        </p:txBody>
      </p:sp>
      <p:pic>
        <p:nvPicPr>
          <p:cNvPr id="6" name="Picture 5" descr="Chart, treemap chart&#10;&#10;Description automatically generated">
            <a:extLst>
              <a:ext uri="{FF2B5EF4-FFF2-40B4-BE49-F238E27FC236}">
                <a16:creationId xmlns:a16="http://schemas.microsoft.com/office/drawing/2014/main" id="{36D89703-49F5-44F1-B740-85CF919EE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544817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700431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2ECE5-5BF3-A74A-BAC3-587648CA7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57B349-82ED-2142-923B-A38B81B8CAA5}"/>
              </a:ext>
            </a:extLst>
          </p:cNvPr>
          <p:cNvSpPr/>
          <p:nvPr/>
        </p:nvSpPr>
        <p:spPr>
          <a:xfrm>
            <a:off x="8208084" y="0"/>
            <a:ext cx="398391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 name="Rectangle 4">
            <a:extLst>
              <a:ext uri="{FF2B5EF4-FFF2-40B4-BE49-F238E27FC236}">
                <a16:creationId xmlns:a16="http://schemas.microsoft.com/office/drawing/2014/main" id="{917264AB-4A7E-8F4C-8A4B-052079995BB9}"/>
              </a:ext>
            </a:extLst>
          </p:cNvPr>
          <p:cNvSpPr/>
          <p:nvPr/>
        </p:nvSpPr>
        <p:spPr>
          <a:xfrm>
            <a:off x="8309677" y="1241005"/>
            <a:ext cx="500650" cy="3204597"/>
          </a:xfrm>
          <a:prstGeom prst="rect">
            <a:avLst/>
          </a:prstGeom>
        </p:spPr>
        <p:txBody>
          <a:bodyPr wrap="none">
            <a:noAutofit/>
          </a:bodyPr>
          <a:lstStyle/>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1</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3</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4</a:t>
            </a:r>
          </a:p>
          <a:p>
            <a:pPr marL="0" marR="0" lvl="0" indent="0" algn="r" defTabSz="914400" rtl="0" eaLnBrk="1" fontAlgn="auto" latinLnBrk="0" hangingPunct="1">
              <a:lnSpc>
                <a:spcPts val="65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6" name="Rectangle 5">
            <a:extLst>
              <a:ext uri="{FF2B5EF4-FFF2-40B4-BE49-F238E27FC236}">
                <a16:creationId xmlns:a16="http://schemas.microsoft.com/office/drawing/2014/main" id="{193B8FEC-7436-A34D-A947-2B414C2CEE2B}"/>
              </a:ext>
            </a:extLst>
          </p:cNvPr>
          <p:cNvSpPr/>
          <p:nvPr/>
        </p:nvSpPr>
        <p:spPr>
          <a:xfrm>
            <a:off x="8780538" y="1466885"/>
            <a:ext cx="3411462" cy="3270254"/>
          </a:xfrm>
          <a:prstGeom prst="rect">
            <a:avLst/>
          </a:prstGeom>
        </p:spPr>
        <p:txBody>
          <a:bodyPr wrap="square">
            <a:spAutoFit/>
          </a:bodyPr>
          <a:lstStyle/>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rPr>
              <a:t>Project Goals</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ea typeface="Chronicle Display Light" charset="0"/>
                <a:cs typeface="Chronicle Display Light" charset="0"/>
              </a:rPr>
              <a:t>Business case</a:t>
            </a:r>
            <a:endParaRPr kumimoji="0" lang="en-US" sz="12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ea typeface="Chronicle Display Light" charset="0"/>
                <a:cs typeface="Chronicle Display Light" charset="0"/>
              </a:rPr>
              <a:t>Data</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rPr>
              <a:t>Data understanding and preparation</a:t>
            </a:r>
            <a:endParaRPr kumimoji="0" lang="en-US" sz="12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Open Sans"/>
                <a:ea typeface="Chronicle Display Light" charset="0"/>
                <a:cs typeface="Chronicle Display Light" charset="0"/>
              </a:rPr>
              <a:t>Methods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Proposed team</a:t>
            </a: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srgbClr val="000000"/>
                </a:solidFill>
                <a:latin typeface="Open Sans"/>
              </a:rPr>
              <a:t>Result</a:t>
            </a: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Our capabilities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31713BD3-C57A-5D4B-AFAD-57D8AC1491B2}"/>
              </a:ext>
            </a:extLst>
          </p:cNvPr>
          <p:cNvSpPr>
            <a:spLocks noGrp="1"/>
          </p:cNvSpPr>
          <p:nvPr>
            <p:ph type="title"/>
          </p:nvPr>
        </p:nvSpPr>
        <p:spPr>
          <a:xfrm>
            <a:off x="8810326" y="238607"/>
            <a:ext cx="3132095" cy="365760"/>
          </a:xfrm>
        </p:spPr>
        <p:txBody>
          <a:bodyPr/>
          <a:lstStyle/>
          <a:p>
            <a:r>
              <a:rPr lang="en-US" dirty="0">
                <a:solidFill>
                  <a:schemeClr val="tx1"/>
                </a:solidFill>
              </a:rPr>
              <a:t>Agenda</a:t>
            </a:r>
          </a:p>
        </p:txBody>
      </p:sp>
    </p:spTree>
    <p:extLst>
      <p:ext uri="{BB962C8B-B14F-4D97-AF65-F5344CB8AC3E}">
        <p14:creationId xmlns:p14="http://schemas.microsoft.com/office/powerpoint/2010/main" val="24002974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Project Goals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Complete a Machine Learning Model for a Business Case</a:t>
            </a:r>
          </a:p>
        </p:txBody>
      </p:sp>
    </p:spTree>
    <p:extLst>
      <p:ext uri="{BB962C8B-B14F-4D97-AF65-F5344CB8AC3E}">
        <p14:creationId xmlns:p14="http://schemas.microsoft.com/office/powerpoint/2010/main" val="3376999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1"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dirty="0"/>
              <a:t>Business Understanding </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p:txBody>
          <a:bodyPr/>
          <a:lstStyle/>
          <a:p>
            <a:r>
              <a:rPr lang="en-US" dirty="0"/>
              <a:t>The business case that will be addressed in this capstone. </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dirty="0"/>
              <a:t>Apprenticeship capstone – tree coverage </a:t>
            </a:r>
          </a:p>
        </p:txBody>
      </p:sp>
      <p:cxnSp>
        <p:nvCxnSpPr>
          <p:cNvPr id="6" name="Straight Connector 5">
            <a:extLst>
              <a:ext uri="{FF2B5EF4-FFF2-40B4-BE49-F238E27FC236}">
                <a16:creationId xmlns:a16="http://schemas.microsoft.com/office/drawing/2014/main" id="{48A884FB-7111-4926-A3B0-F346228EAA6A}"/>
              </a:ext>
            </a:extLst>
          </p:cNvPr>
          <p:cNvCxnSpPr>
            <a:cxnSpLocks/>
            <a:endCxn id="29" idx="6"/>
          </p:cNvCxnSpPr>
          <p:nvPr/>
        </p:nvCxnSpPr>
        <p:spPr>
          <a:xfrm flipV="1">
            <a:off x="908955" y="2027825"/>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45A180-33D4-4BA8-824F-899BC9460880}"/>
              </a:ext>
            </a:extLst>
          </p:cNvPr>
          <p:cNvSpPr/>
          <p:nvPr/>
        </p:nvSpPr>
        <p:spPr>
          <a:xfrm>
            <a:off x="427012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8" name="Oval 7">
            <a:extLst>
              <a:ext uri="{FF2B5EF4-FFF2-40B4-BE49-F238E27FC236}">
                <a16:creationId xmlns:a16="http://schemas.microsoft.com/office/drawing/2014/main" id="{9F696289-08CA-4D9F-A271-85217CA13DA3}"/>
              </a:ext>
            </a:extLst>
          </p:cNvPr>
          <p:cNvSpPr/>
          <p:nvPr/>
        </p:nvSpPr>
        <p:spPr>
          <a:xfrm>
            <a:off x="5722351" y="169160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7" name="Oval 16">
            <a:extLst>
              <a:ext uri="{FF2B5EF4-FFF2-40B4-BE49-F238E27FC236}">
                <a16:creationId xmlns:a16="http://schemas.microsoft.com/office/drawing/2014/main" id="{B105A7A4-19FB-4145-9864-F03EB9F6A7C4}"/>
              </a:ext>
            </a:extLst>
          </p:cNvPr>
          <p:cNvSpPr/>
          <p:nvPr/>
        </p:nvSpPr>
        <p:spPr>
          <a:xfrm>
            <a:off x="770633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2D0454B0-4B7F-45F8-9627-A9B2A3C25C28}"/>
              </a:ext>
            </a:extLst>
          </p:cNvPr>
          <p:cNvSpPr/>
          <p:nvPr/>
        </p:nvSpPr>
        <p:spPr>
          <a:xfrm>
            <a:off x="833914" y="1960972"/>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2214822" y="16794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DACE2739-AF30-4642-AA28-52A154FFB741}"/>
              </a:ext>
            </a:extLst>
          </p:cNvPr>
          <p:cNvSpPr/>
          <p:nvPr/>
        </p:nvSpPr>
        <p:spPr>
          <a:xfrm>
            <a:off x="9238618" y="168650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9" name="Oval 28">
            <a:extLst>
              <a:ext uri="{FF2B5EF4-FFF2-40B4-BE49-F238E27FC236}">
                <a16:creationId xmlns:a16="http://schemas.microsoft.com/office/drawing/2014/main" id="{A4172188-987D-4865-A1D4-05BFF81DA778}"/>
              </a:ext>
            </a:extLst>
          </p:cNvPr>
          <p:cNvSpPr/>
          <p:nvPr/>
        </p:nvSpPr>
        <p:spPr>
          <a:xfrm>
            <a:off x="11142543" y="1952785"/>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 name="Table 27">
            <a:extLst>
              <a:ext uri="{FF2B5EF4-FFF2-40B4-BE49-F238E27FC236}">
                <a16:creationId xmlns:a16="http://schemas.microsoft.com/office/drawing/2014/main" id="{992025E9-7BA0-4FBE-AB25-D789114A9CFA}"/>
              </a:ext>
            </a:extLst>
          </p:cNvPr>
          <p:cNvGraphicFramePr>
            <a:graphicFrameLocks noGrp="1"/>
          </p:cNvGraphicFramePr>
          <p:nvPr>
            <p:extLst>
              <p:ext uri="{D42A27DB-BD31-4B8C-83A1-F6EECF244321}">
                <p14:modId xmlns:p14="http://schemas.microsoft.com/office/powerpoint/2010/main" val="1211250596"/>
              </p:ext>
            </p:extLst>
          </p:nvPr>
        </p:nvGraphicFramePr>
        <p:xfrm>
          <a:off x="838282" y="2184122"/>
          <a:ext cx="10454343" cy="1063256"/>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INUSTRY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Stakeholder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Forest and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Roosevelt National Park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cxnSp>
        <p:nvCxnSpPr>
          <p:cNvPr id="37" name="Straight Connector 36">
            <a:extLst>
              <a:ext uri="{FF2B5EF4-FFF2-40B4-BE49-F238E27FC236}">
                <a16:creationId xmlns:a16="http://schemas.microsoft.com/office/drawing/2014/main" id="{B6C4F828-3322-4EB1-B165-1266C7E46783}"/>
              </a:ext>
            </a:extLst>
          </p:cNvPr>
          <p:cNvCxnSpPr>
            <a:cxnSpLocks/>
            <a:endCxn id="56" idx="6"/>
          </p:cNvCxnSpPr>
          <p:nvPr/>
        </p:nvCxnSpPr>
        <p:spPr>
          <a:xfrm flipV="1">
            <a:off x="904587" y="3664694"/>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11C2A4D-E761-4329-AF50-A252E7D10EA5}"/>
              </a:ext>
            </a:extLst>
          </p:cNvPr>
          <p:cNvSpPr/>
          <p:nvPr/>
        </p:nvSpPr>
        <p:spPr>
          <a:xfrm>
            <a:off x="426575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0" name="Oval 39">
            <a:extLst>
              <a:ext uri="{FF2B5EF4-FFF2-40B4-BE49-F238E27FC236}">
                <a16:creationId xmlns:a16="http://schemas.microsoft.com/office/drawing/2014/main" id="{91925BFF-1BD3-4FBB-884D-DEFB592DBF00}"/>
              </a:ext>
            </a:extLst>
          </p:cNvPr>
          <p:cNvSpPr/>
          <p:nvPr/>
        </p:nvSpPr>
        <p:spPr>
          <a:xfrm>
            <a:off x="5722351" y="3328144"/>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2" name="Oval 41">
            <a:extLst>
              <a:ext uri="{FF2B5EF4-FFF2-40B4-BE49-F238E27FC236}">
                <a16:creationId xmlns:a16="http://schemas.microsoft.com/office/drawing/2014/main" id="{8A672CA4-7BC5-40B7-84E8-59A76844E3D7}"/>
              </a:ext>
            </a:extLst>
          </p:cNvPr>
          <p:cNvSpPr/>
          <p:nvPr/>
        </p:nvSpPr>
        <p:spPr>
          <a:xfrm>
            <a:off x="770196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3" name="Oval 42">
            <a:extLst>
              <a:ext uri="{FF2B5EF4-FFF2-40B4-BE49-F238E27FC236}">
                <a16:creationId xmlns:a16="http://schemas.microsoft.com/office/drawing/2014/main" id="{96BCD39E-FB7A-4BE2-8751-C183E0969128}"/>
              </a:ext>
            </a:extLst>
          </p:cNvPr>
          <p:cNvSpPr/>
          <p:nvPr/>
        </p:nvSpPr>
        <p:spPr>
          <a:xfrm>
            <a:off x="829546" y="3597841"/>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5" name="Oval 44">
            <a:extLst>
              <a:ext uri="{FF2B5EF4-FFF2-40B4-BE49-F238E27FC236}">
                <a16:creationId xmlns:a16="http://schemas.microsoft.com/office/drawing/2014/main" id="{1E37460D-EBAA-4E20-8BE5-97F3945BFBC4}"/>
              </a:ext>
            </a:extLst>
          </p:cNvPr>
          <p:cNvSpPr/>
          <p:nvPr/>
        </p:nvSpPr>
        <p:spPr>
          <a:xfrm>
            <a:off x="2210454" y="3316356"/>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25CACA41-734F-4C88-8C6E-94B7524729B1}"/>
              </a:ext>
            </a:extLst>
          </p:cNvPr>
          <p:cNvSpPr/>
          <p:nvPr/>
        </p:nvSpPr>
        <p:spPr>
          <a:xfrm>
            <a:off x="9234248" y="33203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6" name="Oval 55">
            <a:extLst>
              <a:ext uri="{FF2B5EF4-FFF2-40B4-BE49-F238E27FC236}">
                <a16:creationId xmlns:a16="http://schemas.microsoft.com/office/drawing/2014/main" id="{60AE364B-3FB5-4785-9744-284FA5E7EC56}"/>
              </a:ext>
            </a:extLst>
          </p:cNvPr>
          <p:cNvSpPr/>
          <p:nvPr/>
        </p:nvSpPr>
        <p:spPr>
          <a:xfrm>
            <a:off x="11138175" y="358965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7" name="Table 27">
            <a:extLst>
              <a:ext uri="{FF2B5EF4-FFF2-40B4-BE49-F238E27FC236}">
                <a16:creationId xmlns:a16="http://schemas.microsoft.com/office/drawing/2014/main" id="{B8AC48A2-4D11-41B4-BE56-6455374898B2}"/>
              </a:ext>
            </a:extLst>
          </p:cNvPr>
          <p:cNvGraphicFramePr>
            <a:graphicFrameLocks noGrp="1"/>
          </p:cNvGraphicFramePr>
          <p:nvPr>
            <p:extLst>
              <p:ext uri="{D42A27DB-BD31-4B8C-83A1-F6EECF244321}">
                <p14:modId xmlns:p14="http://schemas.microsoft.com/office/powerpoint/2010/main" val="3169986328"/>
              </p:ext>
            </p:extLst>
          </p:nvPr>
        </p:nvGraphicFramePr>
        <p:xfrm>
          <a:off x="833914" y="3820991"/>
          <a:ext cx="10454343" cy="2487873"/>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Reasoning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Other considerations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Determine which trees are Lodgepole Pine </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trees based on the surrounding forest characteristics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 wants to thin the forest so trees won’t have to fight for light or water.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There is an abundancy of Lodgepole Pine tress and cutting them down would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help with the forest’s health as well as selling their lumber would be financially beneficial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 Bureau of Land Management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does not want to cut down other types of trees</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 as it will not help with the health of the forest and the lumber is worth less.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grpSp>
        <p:nvGrpSpPr>
          <p:cNvPr id="69" name="Graphic 4">
            <a:extLst>
              <a:ext uri="{FF2B5EF4-FFF2-40B4-BE49-F238E27FC236}">
                <a16:creationId xmlns:a16="http://schemas.microsoft.com/office/drawing/2014/main" id="{7CB19A0B-AC6B-4178-A44F-2E5289F13BEB}"/>
              </a:ext>
            </a:extLst>
          </p:cNvPr>
          <p:cNvGrpSpPr/>
          <p:nvPr/>
        </p:nvGrpSpPr>
        <p:grpSpPr>
          <a:xfrm>
            <a:off x="5880970" y="1835051"/>
            <a:ext cx="362313" cy="361971"/>
            <a:chOff x="5708130" y="2855717"/>
            <a:chExt cx="362313" cy="361971"/>
          </a:xfrm>
          <a:solidFill>
            <a:srgbClr val="455F51"/>
          </a:solidFill>
        </p:grpSpPr>
        <p:sp>
          <p:nvSpPr>
            <p:cNvPr id="70" name="Graphic 4">
              <a:extLst>
                <a:ext uri="{FF2B5EF4-FFF2-40B4-BE49-F238E27FC236}">
                  <a16:creationId xmlns:a16="http://schemas.microsoft.com/office/drawing/2014/main" id="{B832A228-3E1C-4E5C-940A-7ABBCEEA51F2}"/>
                </a:ext>
              </a:extLst>
            </p:cNvPr>
            <p:cNvSpPr/>
            <p:nvPr/>
          </p:nvSpPr>
          <p:spPr>
            <a:xfrm>
              <a:off x="5708130" y="28557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6"/>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cubicBezTo>
                    <a:pt x="349530" y="180667"/>
                    <a:pt x="349530" y="180667"/>
                    <a:pt x="349530" y="180667"/>
                  </a:cubicBezTo>
                  <a:cubicBezTo>
                    <a:pt x="349530" y="273234"/>
                    <a:pt x="274767" y="348565"/>
                    <a:pt x="181474" y="349204"/>
                  </a:cubicBezTo>
                  <a:close/>
                </a:path>
              </a:pathLst>
            </a:custGeom>
            <a:grp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0C4812A3-1B99-49FF-9894-0E0E08746F7E}"/>
                </a:ext>
              </a:extLst>
            </p:cNvPr>
            <p:cNvSpPr/>
            <p:nvPr/>
          </p:nvSpPr>
          <p:spPr>
            <a:xfrm>
              <a:off x="5782254" y="2953392"/>
              <a:ext cx="214701" cy="165983"/>
            </a:xfrm>
            <a:custGeom>
              <a:avLst/>
              <a:gdLst>
                <a:gd name="connsiteX0" fmla="*/ 208312 w 214701"/>
                <a:gd name="connsiteY0" fmla="*/ 15322 h 165983"/>
                <a:gd name="connsiteX1" fmla="*/ 156553 w 214701"/>
                <a:gd name="connsiteY1" fmla="*/ 15322 h 165983"/>
                <a:gd name="connsiteX2" fmla="*/ 156553 w 214701"/>
                <a:gd name="connsiteY2" fmla="*/ 6384 h 165983"/>
                <a:gd name="connsiteX3" fmla="*/ 150164 w 214701"/>
                <a:gd name="connsiteY3" fmla="*/ 0 h 165983"/>
                <a:gd name="connsiteX4" fmla="*/ 64538 w 214701"/>
                <a:gd name="connsiteY4" fmla="*/ 0 h 165983"/>
                <a:gd name="connsiteX5" fmla="*/ 58148 w 214701"/>
                <a:gd name="connsiteY5" fmla="*/ 6384 h 165983"/>
                <a:gd name="connsiteX6" fmla="*/ 58148 w 214701"/>
                <a:gd name="connsiteY6" fmla="*/ 14683 h 165983"/>
                <a:gd name="connsiteX7" fmla="*/ 6390 w 214701"/>
                <a:gd name="connsiteY7" fmla="*/ 14683 h 165983"/>
                <a:gd name="connsiteX8" fmla="*/ 0 w 214701"/>
                <a:gd name="connsiteY8" fmla="*/ 21067 h 165983"/>
                <a:gd name="connsiteX9" fmla="*/ 0 w 214701"/>
                <a:gd name="connsiteY9" fmla="*/ 159600 h 165983"/>
                <a:gd name="connsiteX10" fmla="*/ 6390 w 214701"/>
                <a:gd name="connsiteY10" fmla="*/ 165984 h 165983"/>
                <a:gd name="connsiteX11" fmla="*/ 208312 w 214701"/>
                <a:gd name="connsiteY11" fmla="*/ 165984 h 165983"/>
                <a:gd name="connsiteX12" fmla="*/ 214702 w 214701"/>
                <a:gd name="connsiteY12" fmla="*/ 159600 h 165983"/>
                <a:gd name="connsiteX13" fmla="*/ 214702 w 214701"/>
                <a:gd name="connsiteY13" fmla="*/ 21706 h 165983"/>
                <a:gd name="connsiteX14" fmla="*/ 208312 w 214701"/>
                <a:gd name="connsiteY14" fmla="*/ 15322 h 165983"/>
                <a:gd name="connsiteX15" fmla="*/ 70928 w 214701"/>
                <a:gd name="connsiteY15" fmla="*/ 12768 h 165983"/>
                <a:gd name="connsiteX16" fmla="*/ 144412 w 214701"/>
                <a:gd name="connsiteY16" fmla="*/ 12768 h 165983"/>
                <a:gd name="connsiteX17" fmla="*/ 144412 w 214701"/>
                <a:gd name="connsiteY17" fmla="*/ 30005 h 165983"/>
                <a:gd name="connsiteX18" fmla="*/ 70928 w 214701"/>
                <a:gd name="connsiteY18" fmla="*/ 30005 h 165983"/>
                <a:gd name="connsiteX19" fmla="*/ 70928 w 214701"/>
                <a:gd name="connsiteY19" fmla="*/ 12768 h 165983"/>
                <a:gd name="connsiteX20" fmla="*/ 201922 w 214701"/>
                <a:gd name="connsiteY20" fmla="*/ 153216 h 165983"/>
                <a:gd name="connsiteX21" fmla="*/ 12780 w 214701"/>
                <a:gd name="connsiteY21" fmla="*/ 153216 h 165983"/>
                <a:gd name="connsiteX22" fmla="*/ 12780 w 214701"/>
                <a:gd name="connsiteY22" fmla="*/ 28089 h 165983"/>
                <a:gd name="connsiteX23" fmla="*/ 58148 w 214701"/>
                <a:gd name="connsiteY23" fmla="*/ 28089 h 165983"/>
                <a:gd name="connsiteX24" fmla="*/ 58148 w 214701"/>
                <a:gd name="connsiteY24" fmla="*/ 36389 h 165983"/>
                <a:gd name="connsiteX25" fmla="*/ 64538 w 214701"/>
                <a:gd name="connsiteY25" fmla="*/ 42773 h 165983"/>
                <a:gd name="connsiteX26" fmla="*/ 150802 w 214701"/>
                <a:gd name="connsiteY26" fmla="*/ 42773 h 165983"/>
                <a:gd name="connsiteX27" fmla="*/ 157192 w 214701"/>
                <a:gd name="connsiteY27" fmla="*/ 36389 h 165983"/>
                <a:gd name="connsiteX28" fmla="*/ 157192 w 214701"/>
                <a:gd name="connsiteY28" fmla="*/ 28089 h 165983"/>
                <a:gd name="connsiteX29" fmla="*/ 202561 w 214701"/>
                <a:gd name="connsiteY29" fmla="*/ 28089 h 165983"/>
                <a:gd name="connsiteX30" fmla="*/ 201922 w 214701"/>
                <a:gd name="connsiteY30"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701" h="165983">
                  <a:moveTo>
                    <a:pt x="208312" y="15322"/>
                  </a:moveTo>
                  <a:lnTo>
                    <a:pt x="156553" y="15322"/>
                  </a:lnTo>
                  <a:lnTo>
                    <a:pt x="156553" y="6384"/>
                  </a:lnTo>
                  <a:cubicBezTo>
                    <a:pt x="156553" y="2554"/>
                    <a:pt x="153997" y="0"/>
                    <a:pt x="150164" y="0"/>
                  </a:cubicBezTo>
                  <a:lnTo>
                    <a:pt x="64538" y="0"/>
                  </a:lnTo>
                  <a:cubicBezTo>
                    <a:pt x="60704" y="0"/>
                    <a:pt x="58148" y="2554"/>
                    <a:pt x="58148" y="6384"/>
                  </a:cubicBezTo>
                  <a:lnTo>
                    <a:pt x="58148" y="14683"/>
                  </a:lnTo>
                  <a:lnTo>
                    <a:pt x="6390" y="14683"/>
                  </a:lnTo>
                  <a:cubicBezTo>
                    <a:pt x="2556" y="14683"/>
                    <a:pt x="0" y="17237"/>
                    <a:pt x="0" y="21067"/>
                  </a:cubicBezTo>
                  <a:lnTo>
                    <a:pt x="0" y="159600"/>
                  </a:lnTo>
                  <a:cubicBezTo>
                    <a:pt x="0" y="163430"/>
                    <a:pt x="2556" y="165984"/>
                    <a:pt x="6390" y="165984"/>
                  </a:cubicBezTo>
                  <a:lnTo>
                    <a:pt x="208312" y="165984"/>
                  </a:lnTo>
                  <a:cubicBezTo>
                    <a:pt x="212146" y="165984"/>
                    <a:pt x="214702" y="163430"/>
                    <a:pt x="214702" y="159600"/>
                  </a:cubicBezTo>
                  <a:lnTo>
                    <a:pt x="214702" y="21706"/>
                  </a:lnTo>
                  <a:cubicBezTo>
                    <a:pt x="214702" y="17875"/>
                    <a:pt x="212146" y="15322"/>
                    <a:pt x="208312" y="15322"/>
                  </a:cubicBezTo>
                  <a:close/>
                  <a:moveTo>
                    <a:pt x="70928" y="12768"/>
                  </a:moveTo>
                  <a:lnTo>
                    <a:pt x="144412" y="12768"/>
                  </a:lnTo>
                  <a:lnTo>
                    <a:pt x="144412" y="30005"/>
                  </a:lnTo>
                  <a:lnTo>
                    <a:pt x="70928" y="30005"/>
                  </a:lnTo>
                  <a:lnTo>
                    <a:pt x="70928" y="12768"/>
                  </a:lnTo>
                  <a:close/>
                  <a:moveTo>
                    <a:pt x="201922" y="153216"/>
                  </a:moveTo>
                  <a:lnTo>
                    <a:pt x="12780" y="153216"/>
                  </a:lnTo>
                  <a:lnTo>
                    <a:pt x="12780" y="28089"/>
                  </a:lnTo>
                  <a:lnTo>
                    <a:pt x="58148" y="28089"/>
                  </a:lnTo>
                  <a:lnTo>
                    <a:pt x="58148" y="36389"/>
                  </a:lnTo>
                  <a:cubicBezTo>
                    <a:pt x="58148" y="40219"/>
                    <a:pt x="60704" y="42773"/>
                    <a:pt x="64538" y="42773"/>
                  </a:cubicBezTo>
                  <a:lnTo>
                    <a:pt x="150802" y="42773"/>
                  </a:lnTo>
                  <a:cubicBezTo>
                    <a:pt x="154636" y="42773"/>
                    <a:pt x="157192" y="40219"/>
                    <a:pt x="157192" y="36389"/>
                  </a:cubicBezTo>
                  <a:lnTo>
                    <a:pt x="157192" y="28089"/>
                  </a:lnTo>
                  <a:lnTo>
                    <a:pt x="202561" y="28089"/>
                  </a:lnTo>
                  <a:lnTo>
                    <a:pt x="201922" y="153216"/>
                  </a:lnTo>
                  <a:close/>
                </a:path>
              </a:pathLst>
            </a:custGeom>
            <a:grp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7D7F9A22-B053-4AA7-B5B0-0531E3B1CEDB}"/>
                </a:ext>
              </a:extLst>
            </p:cNvPr>
            <p:cNvSpPr/>
            <p:nvPr/>
          </p:nvSpPr>
          <p:spPr>
            <a:xfrm>
              <a:off x="5810369" y="3012125"/>
              <a:ext cx="63260" cy="63201"/>
            </a:xfrm>
            <a:custGeom>
              <a:avLst/>
              <a:gdLst>
                <a:gd name="connsiteX0" fmla="*/ 56871 w 63260"/>
                <a:gd name="connsiteY0" fmla="*/ 0 h 63201"/>
                <a:gd name="connsiteX1" fmla="*/ 6390 w 63260"/>
                <a:gd name="connsiteY1" fmla="*/ 0 h 63201"/>
                <a:gd name="connsiteX2" fmla="*/ 0 w 63260"/>
                <a:gd name="connsiteY2" fmla="*/ 6384 h 63201"/>
                <a:gd name="connsiteX3" fmla="*/ 0 w 63260"/>
                <a:gd name="connsiteY3" fmla="*/ 56817 h 63201"/>
                <a:gd name="connsiteX4" fmla="*/ 6390 w 63260"/>
                <a:gd name="connsiteY4" fmla="*/ 63201 h 63201"/>
                <a:gd name="connsiteX5" fmla="*/ 56871 w 63260"/>
                <a:gd name="connsiteY5" fmla="*/ 63201 h 63201"/>
                <a:gd name="connsiteX6" fmla="*/ 63261 w 63260"/>
                <a:gd name="connsiteY6" fmla="*/ 56817 h 63201"/>
                <a:gd name="connsiteX7" fmla="*/ 63261 w 63260"/>
                <a:gd name="connsiteY7" fmla="*/ 6384 h 63201"/>
                <a:gd name="connsiteX8" fmla="*/ 56871 w 63260"/>
                <a:gd name="connsiteY8" fmla="*/ 0 h 63201"/>
                <a:gd name="connsiteX9" fmla="*/ 50481 w 63260"/>
                <a:gd name="connsiteY9" fmla="*/ 50433 h 63201"/>
                <a:gd name="connsiteX10" fmla="*/ 12780 w 63260"/>
                <a:gd name="connsiteY10" fmla="*/ 50433 h 63201"/>
                <a:gd name="connsiteX11" fmla="*/ 12780 w 63260"/>
                <a:gd name="connsiteY11" fmla="*/ 12768 h 63201"/>
                <a:gd name="connsiteX12" fmla="*/ 50481 w 63260"/>
                <a:gd name="connsiteY12" fmla="*/ 12768 h 63201"/>
                <a:gd name="connsiteX13" fmla="*/ 50481 w 63260"/>
                <a:gd name="connsiteY13" fmla="*/ 50433 h 6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260" h="63201">
                  <a:moveTo>
                    <a:pt x="56871" y="0"/>
                  </a:moveTo>
                  <a:lnTo>
                    <a:pt x="6390" y="0"/>
                  </a:lnTo>
                  <a:cubicBezTo>
                    <a:pt x="2556" y="0"/>
                    <a:pt x="0" y="2554"/>
                    <a:pt x="0" y="6384"/>
                  </a:cubicBezTo>
                  <a:lnTo>
                    <a:pt x="0" y="56817"/>
                  </a:lnTo>
                  <a:cubicBezTo>
                    <a:pt x="0" y="60648"/>
                    <a:pt x="2556" y="63201"/>
                    <a:pt x="6390" y="63201"/>
                  </a:cubicBezTo>
                  <a:lnTo>
                    <a:pt x="56871" y="63201"/>
                  </a:lnTo>
                  <a:cubicBezTo>
                    <a:pt x="60704" y="63201"/>
                    <a:pt x="63261" y="60648"/>
                    <a:pt x="63261" y="56817"/>
                  </a:cubicBezTo>
                  <a:lnTo>
                    <a:pt x="63261" y="6384"/>
                  </a:lnTo>
                  <a:cubicBezTo>
                    <a:pt x="63261" y="3192"/>
                    <a:pt x="60704" y="0"/>
                    <a:pt x="56871" y="0"/>
                  </a:cubicBezTo>
                  <a:close/>
                  <a:moveTo>
                    <a:pt x="50481" y="50433"/>
                  </a:moveTo>
                  <a:lnTo>
                    <a:pt x="12780" y="50433"/>
                  </a:lnTo>
                  <a:lnTo>
                    <a:pt x="12780" y="12768"/>
                  </a:lnTo>
                  <a:lnTo>
                    <a:pt x="50481" y="12768"/>
                  </a:lnTo>
                  <a:lnTo>
                    <a:pt x="50481" y="50433"/>
                  </a:lnTo>
                  <a:close/>
                </a:path>
              </a:pathLst>
            </a:custGeom>
            <a:grp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B709AD06-4464-43B2-996A-5DE6346F0E56}"/>
                </a:ext>
              </a:extLst>
            </p:cNvPr>
            <p:cNvSpPr/>
            <p:nvPr/>
          </p:nvSpPr>
          <p:spPr>
            <a:xfrm>
              <a:off x="5895995" y="3008295"/>
              <a:ext cx="73484" cy="12767"/>
            </a:xfrm>
            <a:custGeom>
              <a:avLst/>
              <a:gdLst>
                <a:gd name="connsiteX0" fmla="*/ 6390 w 73484"/>
                <a:gd name="connsiteY0" fmla="*/ 0 h 12767"/>
                <a:gd name="connsiteX1" fmla="*/ 0 w 73484"/>
                <a:gd name="connsiteY1" fmla="*/ 6384 h 12767"/>
                <a:gd name="connsiteX2" fmla="*/ 6390 w 73484"/>
                <a:gd name="connsiteY2" fmla="*/ 12768 h 12767"/>
                <a:gd name="connsiteX3" fmla="*/ 67094 w 73484"/>
                <a:gd name="connsiteY3" fmla="*/ 12768 h 12767"/>
                <a:gd name="connsiteX4" fmla="*/ 73484 w 73484"/>
                <a:gd name="connsiteY4" fmla="*/ 6384 h 12767"/>
                <a:gd name="connsiteX5" fmla="*/ 67094 w 73484"/>
                <a:gd name="connsiteY5" fmla="*/ 0 h 12767"/>
                <a:gd name="connsiteX6" fmla="*/ 6390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390" y="0"/>
                  </a:move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928" y="0"/>
                    <a:pt x="67094" y="0"/>
                  </a:cubicBezTo>
                  <a:lnTo>
                    <a:pt x="6390" y="0"/>
                  </a:lnTo>
                  <a:close/>
                </a:path>
              </a:pathLst>
            </a:custGeom>
            <a:grp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7089189A-4ED2-41B4-A2D2-17E919CE370D}"/>
                </a:ext>
              </a:extLst>
            </p:cNvPr>
            <p:cNvSpPr/>
            <p:nvPr/>
          </p:nvSpPr>
          <p:spPr>
            <a:xfrm>
              <a:off x="5895995" y="3037661"/>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2D8226C4-03E8-4159-8DB7-6D3E67D7F847}"/>
                </a:ext>
              </a:extLst>
            </p:cNvPr>
            <p:cNvSpPr/>
            <p:nvPr/>
          </p:nvSpPr>
          <p:spPr>
            <a:xfrm>
              <a:off x="5895995" y="3067027"/>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grpSp>
      <p:grpSp>
        <p:nvGrpSpPr>
          <p:cNvPr id="80" name="Graphic 4">
            <a:extLst>
              <a:ext uri="{FF2B5EF4-FFF2-40B4-BE49-F238E27FC236}">
                <a16:creationId xmlns:a16="http://schemas.microsoft.com/office/drawing/2014/main" id="{720FA8D0-87F3-49D6-9457-1C5D590DB438}"/>
              </a:ext>
            </a:extLst>
          </p:cNvPr>
          <p:cNvGrpSpPr/>
          <p:nvPr/>
        </p:nvGrpSpPr>
        <p:grpSpPr>
          <a:xfrm>
            <a:off x="5875241" y="3477194"/>
            <a:ext cx="362309" cy="361971"/>
            <a:chOff x="1515054" y="3339623"/>
            <a:chExt cx="362309" cy="361971"/>
          </a:xfrm>
          <a:solidFill>
            <a:srgbClr val="455F51"/>
          </a:solidFill>
        </p:grpSpPr>
        <p:sp>
          <p:nvSpPr>
            <p:cNvPr id="81" name="Graphic 4">
              <a:extLst>
                <a:ext uri="{FF2B5EF4-FFF2-40B4-BE49-F238E27FC236}">
                  <a16:creationId xmlns:a16="http://schemas.microsoft.com/office/drawing/2014/main" id="{255F8B79-1E65-49C3-A752-C3A1E2563931}"/>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82" name="Graphic 4">
              <a:extLst>
                <a:ext uri="{FF2B5EF4-FFF2-40B4-BE49-F238E27FC236}">
                  <a16:creationId xmlns:a16="http://schemas.microsoft.com/office/drawing/2014/main" id="{8A38461A-E8CF-481D-B8AE-78EB0CD3A91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dirty="0"/>
            </a:p>
          </p:txBody>
        </p:sp>
        <p:sp>
          <p:nvSpPr>
            <p:cNvPr id="83" name="Graphic 4">
              <a:extLst>
                <a:ext uri="{FF2B5EF4-FFF2-40B4-BE49-F238E27FC236}">
                  <a16:creationId xmlns:a16="http://schemas.microsoft.com/office/drawing/2014/main" id="{6C42904A-31DF-4A47-BD37-5FB6854AE803}"/>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dirty="0"/>
            </a:p>
          </p:txBody>
        </p:sp>
        <p:sp>
          <p:nvSpPr>
            <p:cNvPr id="84" name="Graphic 4">
              <a:extLst>
                <a:ext uri="{FF2B5EF4-FFF2-40B4-BE49-F238E27FC236}">
                  <a16:creationId xmlns:a16="http://schemas.microsoft.com/office/drawing/2014/main" id="{3B9586C0-EEF2-43D6-AB7F-B5CD0CEB4D31}"/>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dirty="0"/>
            </a:p>
          </p:txBody>
        </p:sp>
        <p:sp>
          <p:nvSpPr>
            <p:cNvPr id="85" name="Graphic 4">
              <a:extLst>
                <a:ext uri="{FF2B5EF4-FFF2-40B4-BE49-F238E27FC236}">
                  <a16:creationId xmlns:a16="http://schemas.microsoft.com/office/drawing/2014/main" id="{F7EBCF96-A583-49D0-856A-086461819163}"/>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dirty="0"/>
            </a:p>
          </p:txBody>
        </p:sp>
        <p:sp>
          <p:nvSpPr>
            <p:cNvPr id="86" name="Graphic 4">
              <a:extLst>
                <a:ext uri="{FF2B5EF4-FFF2-40B4-BE49-F238E27FC236}">
                  <a16:creationId xmlns:a16="http://schemas.microsoft.com/office/drawing/2014/main" id="{E7F338CA-8754-4FBF-B886-F26939EC11AE}"/>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dirty="0"/>
            </a:p>
          </p:txBody>
        </p:sp>
        <p:sp>
          <p:nvSpPr>
            <p:cNvPr id="87" name="Graphic 4">
              <a:extLst>
                <a:ext uri="{FF2B5EF4-FFF2-40B4-BE49-F238E27FC236}">
                  <a16:creationId xmlns:a16="http://schemas.microsoft.com/office/drawing/2014/main" id="{7F28B62E-C6B9-42BC-A7B6-5363BC36596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dirty="0"/>
            </a:p>
          </p:txBody>
        </p:sp>
        <p:sp>
          <p:nvSpPr>
            <p:cNvPr id="88" name="Graphic 4">
              <a:extLst>
                <a:ext uri="{FF2B5EF4-FFF2-40B4-BE49-F238E27FC236}">
                  <a16:creationId xmlns:a16="http://schemas.microsoft.com/office/drawing/2014/main" id="{463F757E-1DF4-4110-95C9-0F9BDE60431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dirty="0"/>
            </a:p>
          </p:txBody>
        </p:sp>
        <p:sp>
          <p:nvSpPr>
            <p:cNvPr id="89" name="Graphic 4">
              <a:extLst>
                <a:ext uri="{FF2B5EF4-FFF2-40B4-BE49-F238E27FC236}">
                  <a16:creationId xmlns:a16="http://schemas.microsoft.com/office/drawing/2014/main" id="{70CEC6A0-3642-4624-8779-6BFE53BCFF77}"/>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dirty="0"/>
            </a:p>
          </p:txBody>
        </p:sp>
      </p:grpSp>
      <p:grpSp>
        <p:nvGrpSpPr>
          <p:cNvPr id="90" name="Graphic 4">
            <a:extLst>
              <a:ext uri="{FF2B5EF4-FFF2-40B4-BE49-F238E27FC236}">
                <a16:creationId xmlns:a16="http://schemas.microsoft.com/office/drawing/2014/main" id="{C63E2D48-2C99-4CE0-983F-FD90845B89A1}"/>
              </a:ext>
            </a:extLst>
          </p:cNvPr>
          <p:cNvGrpSpPr/>
          <p:nvPr/>
        </p:nvGrpSpPr>
        <p:grpSpPr>
          <a:xfrm>
            <a:off x="9389643" y="1840192"/>
            <a:ext cx="362309" cy="361971"/>
            <a:chOff x="467104" y="3824168"/>
            <a:chExt cx="362309" cy="361971"/>
          </a:xfrm>
          <a:solidFill>
            <a:srgbClr val="455F51"/>
          </a:solidFill>
        </p:grpSpPr>
        <p:sp>
          <p:nvSpPr>
            <p:cNvPr id="91" name="Graphic 4">
              <a:extLst>
                <a:ext uri="{FF2B5EF4-FFF2-40B4-BE49-F238E27FC236}">
                  <a16:creationId xmlns:a16="http://schemas.microsoft.com/office/drawing/2014/main" id="{82C18CE2-0EB0-40DD-A491-D0431F95FCB6}"/>
                </a:ext>
              </a:extLst>
            </p:cNvPr>
            <p:cNvSpPr/>
            <p:nvPr/>
          </p:nvSpPr>
          <p:spPr>
            <a:xfrm>
              <a:off x="467104" y="3824168"/>
              <a:ext cx="362309" cy="361971"/>
            </a:xfrm>
            <a:custGeom>
              <a:avLst/>
              <a:gdLst>
                <a:gd name="connsiteX0" fmla="*/ 181474 w 362309"/>
                <a:gd name="connsiteY0" fmla="*/ 0 h 361971"/>
                <a:gd name="connsiteX1" fmla="*/ 0 w 362309"/>
                <a:gd name="connsiteY1" fmla="*/ 180667 h 361971"/>
                <a:gd name="connsiteX2" fmla="*/ 181474 w 362309"/>
                <a:gd name="connsiteY2" fmla="*/ 361971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349204 h 361971"/>
                <a:gd name="connsiteX7" fmla="*/ 13419 w 362309"/>
                <a:gd name="connsiteY7" fmla="*/ 181305 h 361971"/>
                <a:gd name="connsiteX8" fmla="*/ 181474 w 362309"/>
                <a:gd name="connsiteY8" fmla="*/ 12768 h 361971"/>
                <a:gd name="connsiteX9" fmla="*/ 349530 w 362309"/>
                <a:gd name="connsiteY9" fmla="*/ 181305 h 361971"/>
                <a:gd name="connsiteX10" fmla="*/ 349530 w 362309"/>
                <a:gd name="connsiteY10" fmla="*/ 181305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6"/>
                    <a:pt x="0" y="180667"/>
                  </a:cubicBezTo>
                  <a:cubicBezTo>
                    <a:pt x="0" y="280895"/>
                    <a:pt x="81152" y="361971"/>
                    <a:pt x="181474" y="361971"/>
                  </a:cubicBezTo>
                  <a:cubicBezTo>
                    <a:pt x="281796" y="361971"/>
                    <a:pt x="362309" y="280895"/>
                    <a:pt x="362309" y="180667"/>
                  </a:cubicBezTo>
                  <a:lnTo>
                    <a:pt x="362309" y="180667"/>
                  </a:lnTo>
                  <a:cubicBezTo>
                    <a:pt x="362309" y="81076"/>
                    <a:pt x="281157"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dirty="0"/>
            </a:p>
          </p:txBody>
        </p:sp>
        <p:sp>
          <p:nvSpPr>
            <p:cNvPr id="92" name="Graphic 4">
              <a:extLst>
                <a:ext uri="{FF2B5EF4-FFF2-40B4-BE49-F238E27FC236}">
                  <a16:creationId xmlns:a16="http://schemas.microsoft.com/office/drawing/2014/main" id="{7414A23F-DA99-4FD0-A6DD-83FE37E4F8FE}"/>
                </a:ext>
              </a:extLst>
            </p:cNvPr>
            <p:cNvSpPr/>
            <p:nvPr/>
          </p:nvSpPr>
          <p:spPr>
            <a:xfrm>
              <a:off x="542505" y="3902033"/>
              <a:ext cx="74780" cy="99608"/>
            </a:xfrm>
            <a:custGeom>
              <a:avLst/>
              <a:gdLst>
                <a:gd name="connsiteX0" fmla="*/ 37701 w 74780"/>
                <a:gd name="connsiteY0" fmla="*/ 99609 h 99608"/>
                <a:gd name="connsiteX1" fmla="*/ 42174 w 74780"/>
                <a:gd name="connsiteY1" fmla="*/ 97694 h 99608"/>
                <a:gd name="connsiteX2" fmla="*/ 74762 w 74780"/>
                <a:gd name="connsiteY2" fmla="*/ 38961 h 99608"/>
                <a:gd name="connsiteX3" fmla="*/ 38979 w 74780"/>
                <a:gd name="connsiteY3" fmla="*/ 18 h 99608"/>
                <a:gd name="connsiteX4" fmla="*/ 0 w 74780"/>
                <a:gd name="connsiteY4" fmla="*/ 35769 h 99608"/>
                <a:gd name="connsiteX5" fmla="*/ 0 w 74780"/>
                <a:gd name="connsiteY5" fmla="*/ 38961 h 99608"/>
                <a:gd name="connsiteX6" fmla="*/ 32589 w 74780"/>
                <a:gd name="connsiteY6" fmla="*/ 97694 h 99608"/>
                <a:gd name="connsiteX7" fmla="*/ 37701 w 74780"/>
                <a:gd name="connsiteY7" fmla="*/ 99609 h 99608"/>
                <a:gd name="connsiteX8" fmla="*/ 37701 w 74780"/>
                <a:gd name="connsiteY8" fmla="*/ 14063 h 99608"/>
                <a:gd name="connsiteX9" fmla="*/ 61982 w 74780"/>
                <a:gd name="connsiteY9" fmla="*/ 38322 h 99608"/>
                <a:gd name="connsiteX10" fmla="*/ 37701 w 74780"/>
                <a:gd name="connsiteY10" fmla="*/ 83010 h 99608"/>
                <a:gd name="connsiteX11" fmla="*/ 13419 w 74780"/>
                <a:gd name="connsiteY11" fmla="*/ 38322 h 99608"/>
                <a:gd name="connsiteX12" fmla="*/ 37701 w 74780"/>
                <a:gd name="connsiteY12" fmla="*/ 14063 h 99608"/>
                <a:gd name="connsiteX13" fmla="*/ 37701 w 74780"/>
                <a:gd name="connsiteY13" fmla="*/ 14063 h 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80" h="99608">
                  <a:moveTo>
                    <a:pt x="37701" y="99609"/>
                  </a:moveTo>
                  <a:cubicBezTo>
                    <a:pt x="39618" y="99609"/>
                    <a:pt x="40896" y="98970"/>
                    <a:pt x="42174" y="97694"/>
                  </a:cubicBezTo>
                  <a:cubicBezTo>
                    <a:pt x="74762" y="65135"/>
                    <a:pt x="74762" y="40238"/>
                    <a:pt x="74762" y="38961"/>
                  </a:cubicBezTo>
                  <a:cubicBezTo>
                    <a:pt x="75401" y="18532"/>
                    <a:pt x="59426" y="657"/>
                    <a:pt x="38979" y="18"/>
                  </a:cubicBezTo>
                  <a:cubicBezTo>
                    <a:pt x="18531" y="-620"/>
                    <a:pt x="639" y="15340"/>
                    <a:pt x="0" y="35769"/>
                  </a:cubicBezTo>
                  <a:cubicBezTo>
                    <a:pt x="0" y="37046"/>
                    <a:pt x="0" y="37684"/>
                    <a:pt x="0" y="38961"/>
                  </a:cubicBezTo>
                  <a:cubicBezTo>
                    <a:pt x="0" y="40238"/>
                    <a:pt x="0" y="65135"/>
                    <a:pt x="32589" y="97694"/>
                  </a:cubicBezTo>
                  <a:cubicBezTo>
                    <a:pt x="34506" y="98970"/>
                    <a:pt x="36423" y="99609"/>
                    <a:pt x="37701" y="99609"/>
                  </a:cubicBezTo>
                  <a:close/>
                  <a:moveTo>
                    <a:pt x="37701" y="14063"/>
                  </a:moveTo>
                  <a:cubicBezTo>
                    <a:pt x="51119" y="14063"/>
                    <a:pt x="61982" y="24916"/>
                    <a:pt x="61982" y="38322"/>
                  </a:cubicBezTo>
                  <a:cubicBezTo>
                    <a:pt x="61982" y="38322"/>
                    <a:pt x="61343" y="57474"/>
                    <a:pt x="37701" y="83010"/>
                  </a:cubicBezTo>
                  <a:cubicBezTo>
                    <a:pt x="13419" y="56836"/>
                    <a:pt x="13419" y="38322"/>
                    <a:pt x="13419" y="38322"/>
                  </a:cubicBezTo>
                  <a:cubicBezTo>
                    <a:pt x="13419" y="25554"/>
                    <a:pt x="24282" y="14063"/>
                    <a:pt x="37701" y="14063"/>
                  </a:cubicBezTo>
                  <a:lnTo>
                    <a:pt x="37701" y="14063"/>
                  </a:lnTo>
                  <a:close/>
                </a:path>
              </a:pathLst>
            </a:custGeom>
            <a:grpFill/>
            <a:ln w="6390" cap="flat">
              <a:noFill/>
              <a:prstDash val="solid"/>
              <a:miter/>
            </a:ln>
          </p:spPr>
          <p:txBody>
            <a:bodyPr rtlCol="0" anchor="ctr"/>
            <a:lstStyle/>
            <a:p>
              <a:endParaRPr lang="en-US" dirty="0"/>
            </a:p>
          </p:txBody>
        </p:sp>
        <p:sp>
          <p:nvSpPr>
            <p:cNvPr id="93" name="Graphic 4">
              <a:extLst>
                <a:ext uri="{FF2B5EF4-FFF2-40B4-BE49-F238E27FC236}">
                  <a16:creationId xmlns:a16="http://schemas.microsoft.com/office/drawing/2014/main" id="{F7097230-1BDB-439E-9002-8EA73AE134DA}"/>
                </a:ext>
              </a:extLst>
            </p:cNvPr>
            <p:cNvSpPr/>
            <p:nvPr/>
          </p:nvSpPr>
          <p:spPr>
            <a:xfrm>
              <a:off x="569982" y="3930780"/>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10224 w 20447"/>
                <a:gd name="connsiteY4" fmla="*/ 20429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cubicBezTo>
                    <a:pt x="0" y="15960"/>
                    <a:pt x="5112" y="20429"/>
                    <a:pt x="10224" y="20429"/>
                  </a:cubicBezTo>
                  <a:cubicBezTo>
                    <a:pt x="10224" y="20429"/>
                    <a:pt x="10224" y="20429"/>
                    <a:pt x="10224" y="20429"/>
                  </a:cubicBezTo>
                  <a:close/>
                </a:path>
              </a:pathLst>
            </a:custGeom>
            <a:grpFill/>
            <a:ln w="6390" cap="flat">
              <a:noFill/>
              <a:prstDash val="solid"/>
              <a:miter/>
            </a:ln>
          </p:spPr>
          <p:txBody>
            <a:bodyPr rtlCol="0" anchor="ctr"/>
            <a:lstStyle/>
            <a:p>
              <a:endParaRPr lang="en-US" dirty="0"/>
            </a:p>
          </p:txBody>
        </p:sp>
        <p:sp>
          <p:nvSpPr>
            <p:cNvPr id="94" name="Graphic 4">
              <a:extLst>
                <a:ext uri="{FF2B5EF4-FFF2-40B4-BE49-F238E27FC236}">
                  <a16:creationId xmlns:a16="http://schemas.microsoft.com/office/drawing/2014/main" id="{44FBA87D-57C2-4C54-ABF2-12DFBA27F5BF}"/>
                </a:ext>
              </a:extLst>
            </p:cNvPr>
            <p:cNvSpPr/>
            <p:nvPr/>
          </p:nvSpPr>
          <p:spPr>
            <a:xfrm>
              <a:off x="571162" y="3923758"/>
              <a:ext cx="183215" cy="182947"/>
            </a:xfrm>
            <a:custGeom>
              <a:avLst/>
              <a:gdLst>
                <a:gd name="connsiteX0" fmla="*/ 91474 w 183215"/>
                <a:gd name="connsiteY0" fmla="*/ 0 h 182947"/>
                <a:gd name="connsiteX1" fmla="*/ 66553 w 183215"/>
                <a:gd name="connsiteY1" fmla="*/ 3192 h 182947"/>
                <a:gd name="connsiteX2" fmla="*/ 62719 w 183215"/>
                <a:gd name="connsiteY2" fmla="*/ 11491 h 182947"/>
                <a:gd name="connsiteX3" fmla="*/ 69109 w 183215"/>
                <a:gd name="connsiteY3" fmla="*/ 15322 h 182947"/>
                <a:gd name="connsiteX4" fmla="*/ 56329 w 183215"/>
                <a:gd name="connsiteY4" fmla="*/ 53626 h 182947"/>
                <a:gd name="connsiteX5" fmla="*/ 52495 w 183215"/>
                <a:gd name="connsiteY5" fmla="*/ 53626 h 182947"/>
                <a:gd name="connsiteX6" fmla="*/ 46105 w 183215"/>
                <a:gd name="connsiteY6" fmla="*/ 60010 h 182947"/>
                <a:gd name="connsiteX7" fmla="*/ 52495 w 183215"/>
                <a:gd name="connsiteY7" fmla="*/ 66394 h 182947"/>
                <a:gd name="connsiteX8" fmla="*/ 54412 w 183215"/>
                <a:gd name="connsiteY8" fmla="*/ 66394 h 182947"/>
                <a:gd name="connsiteX9" fmla="*/ 54412 w 183215"/>
                <a:gd name="connsiteY9" fmla="*/ 115550 h 182947"/>
                <a:gd name="connsiteX10" fmla="*/ 16712 w 183215"/>
                <a:gd name="connsiteY10" fmla="*/ 115550 h 182947"/>
                <a:gd name="connsiteX11" fmla="*/ 12878 w 183215"/>
                <a:gd name="connsiteY11" fmla="*/ 98313 h 182947"/>
                <a:gd name="connsiteX12" fmla="*/ 5849 w 183215"/>
                <a:gd name="connsiteY12" fmla="*/ 92568 h 182947"/>
                <a:gd name="connsiteX13" fmla="*/ 98 w 183215"/>
                <a:gd name="connsiteY13" fmla="*/ 99590 h 182947"/>
                <a:gd name="connsiteX14" fmla="*/ 99781 w 183215"/>
                <a:gd name="connsiteY14" fmla="*/ 182582 h 182947"/>
                <a:gd name="connsiteX15" fmla="*/ 182850 w 183215"/>
                <a:gd name="connsiteY15" fmla="*/ 82992 h 182947"/>
                <a:gd name="connsiteX16" fmla="*/ 91474 w 183215"/>
                <a:gd name="connsiteY16" fmla="*/ 0 h 182947"/>
                <a:gd name="connsiteX17" fmla="*/ 160485 w 183215"/>
                <a:gd name="connsiteY17" fmla="*/ 54264 h 182947"/>
                <a:gd name="connsiteX18" fmla="*/ 125980 w 183215"/>
                <a:gd name="connsiteY18" fmla="*/ 54264 h 182947"/>
                <a:gd name="connsiteX19" fmla="*/ 113200 w 183215"/>
                <a:gd name="connsiteY19" fmla="*/ 15960 h 182947"/>
                <a:gd name="connsiteX20" fmla="*/ 160485 w 183215"/>
                <a:gd name="connsiteY20" fmla="*/ 54264 h 182947"/>
                <a:gd name="connsiteX21" fmla="*/ 160485 w 183215"/>
                <a:gd name="connsiteY21" fmla="*/ 54264 h 182947"/>
                <a:gd name="connsiteX22" fmla="*/ 166236 w 183215"/>
                <a:gd name="connsiteY22" fmla="*/ 116189 h 182947"/>
                <a:gd name="connsiteX23" fmla="*/ 128536 w 183215"/>
                <a:gd name="connsiteY23" fmla="*/ 116189 h 182947"/>
                <a:gd name="connsiteX24" fmla="*/ 128536 w 183215"/>
                <a:gd name="connsiteY24" fmla="*/ 67032 h 182947"/>
                <a:gd name="connsiteX25" fmla="*/ 166236 w 183215"/>
                <a:gd name="connsiteY25" fmla="*/ 67032 h 182947"/>
                <a:gd name="connsiteX26" fmla="*/ 166236 w 183215"/>
                <a:gd name="connsiteY26" fmla="*/ 116189 h 182947"/>
                <a:gd name="connsiteX27" fmla="*/ 91474 w 183215"/>
                <a:gd name="connsiteY27" fmla="*/ 12768 h 182947"/>
                <a:gd name="connsiteX28" fmla="*/ 113839 w 183215"/>
                <a:gd name="connsiteY28" fmla="*/ 54264 h 182947"/>
                <a:gd name="connsiteX29" fmla="*/ 69109 w 183215"/>
                <a:gd name="connsiteY29" fmla="*/ 54264 h 182947"/>
                <a:gd name="connsiteX30" fmla="*/ 91474 w 183215"/>
                <a:gd name="connsiteY30" fmla="*/ 12768 h 182947"/>
                <a:gd name="connsiteX31" fmla="*/ 65914 w 183215"/>
                <a:gd name="connsiteY31" fmla="*/ 91291 h 182947"/>
                <a:gd name="connsiteX32" fmla="*/ 67192 w 183215"/>
                <a:gd name="connsiteY32" fmla="*/ 67032 h 182947"/>
                <a:gd name="connsiteX33" fmla="*/ 115756 w 183215"/>
                <a:gd name="connsiteY33" fmla="*/ 67032 h 182947"/>
                <a:gd name="connsiteX34" fmla="*/ 115756 w 183215"/>
                <a:gd name="connsiteY34" fmla="*/ 116189 h 182947"/>
                <a:gd name="connsiteX35" fmla="*/ 67192 w 183215"/>
                <a:gd name="connsiteY35" fmla="*/ 116189 h 182947"/>
                <a:gd name="connsiteX36" fmla="*/ 65914 w 183215"/>
                <a:gd name="connsiteY36" fmla="*/ 91291 h 182947"/>
                <a:gd name="connsiteX37" fmla="*/ 65914 w 183215"/>
                <a:gd name="connsiteY37" fmla="*/ 91291 h 182947"/>
                <a:gd name="connsiteX38" fmla="*/ 91474 w 183215"/>
                <a:gd name="connsiteY38" fmla="*/ 170452 h 182947"/>
                <a:gd name="connsiteX39" fmla="*/ 69109 w 183215"/>
                <a:gd name="connsiteY39" fmla="*/ 128957 h 182947"/>
                <a:gd name="connsiteX40" fmla="*/ 113839 w 183215"/>
                <a:gd name="connsiteY40" fmla="*/ 128957 h 182947"/>
                <a:gd name="connsiteX41" fmla="*/ 91474 w 183215"/>
                <a:gd name="connsiteY41" fmla="*/ 170452 h 182947"/>
                <a:gd name="connsiteX42" fmla="*/ 91474 w 183215"/>
                <a:gd name="connsiteY42" fmla="*/ 170452 h 182947"/>
                <a:gd name="connsiteX43" fmla="*/ 21824 w 183215"/>
                <a:gd name="connsiteY43" fmla="*/ 128957 h 182947"/>
                <a:gd name="connsiteX44" fmla="*/ 56329 w 183215"/>
                <a:gd name="connsiteY44" fmla="*/ 128957 h 182947"/>
                <a:gd name="connsiteX45" fmla="*/ 69109 w 183215"/>
                <a:gd name="connsiteY45" fmla="*/ 167260 h 182947"/>
                <a:gd name="connsiteX46" fmla="*/ 21824 w 183215"/>
                <a:gd name="connsiteY46" fmla="*/ 128957 h 182947"/>
                <a:gd name="connsiteX47" fmla="*/ 113839 w 183215"/>
                <a:gd name="connsiteY47" fmla="*/ 167260 h 182947"/>
                <a:gd name="connsiteX48" fmla="*/ 126619 w 183215"/>
                <a:gd name="connsiteY48" fmla="*/ 128957 h 182947"/>
                <a:gd name="connsiteX49" fmla="*/ 161124 w 183215"/>
                <a:gd name="connsiteY49" fmla="*/ 128957 h 182947"/>
                <a:gd name="connsiteX50" fmla="*/ 113839 w 183215"/>
                <a:gd name="connsiteY50" fmla="*/ 167260 h 182947"/>
                <a:gd name="connsiteX51" fmla="*/ 113839 w 183215"/>
                <a:gd name="connsiteY51" fmla="*/ 167260 h 18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3215" h="182947">
                  <a:moveTo>
                    <a:pt x="91474" y="0"/>
                  </a:moveTo>
                  <a:cubicBezTo>
                    <a:pt x="83167" y="0"/>
                    <a:pt x="74860" y="1277"/>
                    <a:pt x="66553" y="3192"/>
                  </a:cubicBezTo>
                  <a:cubicBezTo>
                    <a:pt x="63358" y="4469"/>
                    <a:pt x="61441" y="8299"/>
                    <a:pt x="62719" y="11491"/>
                  </a:cubicBezTo>
                  <a:cubicBezTo>
                    <a:pt x="63997" y="14045"/>
                    <a:pt x="66553" y="15960"/>
                    <a:pt x="69109" y="15322"/>
                  </a:cubicBezTo>
                  <a:cubicBezTo>
                    <a:pt x="62719" y="27451"/>
                    <a:pt x="58246" y="40219"/>
                    <a:pt x="56329" y="53626"/>
                  </a:cubicBezTo>
                  <a:lnTo>
                    <a:pt x="52495" y="53626"/>
                  </a:lnTo>
                  <a:cubicBezTo>
                    <a:pt x="48661" y="53626"/>
                    <a:pt x="46105" y="56179"/>
                    <a:pt x="46105" y="60010"/>
                  </a:cubicBezTo>
                  <a:cubicBezTo>
                    <a:pt x="46105" y="63840"/>
                    <a:pt x="48661" y="66394"/>
                    <a:pt x="52495" y="66394"/>
                  </a:cubicBezTo>
                  <a:lnTo>
                    <a:pt x="54412" y="66394"/>
                  </a:lnTo>
                  <a:cubicBezTo>
                    <a:pt x="52495" y="82992"/>
                    <a:pt x="52495" y="98952"/>
                    <a:pt x="54412" y="115550"/>
                  </a:cubicBezTo>
                  <a:lnTo>
                    <a:pt x="16712" y="115550"/>
                  </a:lnTo>
                  <a:cubicBezTo>
                    <a:pt x="14795" y="109805"/>
                    <a:pt x="13517" y="104059"/>
                    <a:pt x="12878" y="98313"/>
                  </a:cubicBezTo>
                  <a:cubicBezTo>
                    <a:pt x="12878" y="94483"/>
                    <a:pt x="9683" y="91930"/>
                    <a:pt x="5849" y="92568"/>
                  </a:cubicBezTo>
                  <a:cubicBezTo>
                    <a:pt x="2015" y="92568"/>
                    <a:pt x="-541" y="95760"/>
                    <a:pt x="98" y="99590"/>
                  </a:cubicBezTo>
                  <a:cubicBezTo>
                    <a:pt x="4571" y="150024"/>
                    <a:pt x="49300" y="187051"/>
                    <a:pt x="99781" y="182582"/>
                  </a:cubicBezTo>
                  <a:cubicBezTo>
                    <a:pt x="150261" y="178113"/>
                    <a:pt x="187323" y="133425"/>
                    <a:pt x="182850" y="82992"/>
                  </a:cubicBezTo>
                  <a:cubicBezTo>
                    <a:pt x="178377" y="35750"/>
                    <a:pt x="138759" y="0"/>
                    <a:pt x="91474" y="0"/>
                  </a:cubicBezTo>
                  <a:close/>
                  <a:moveTo>
                    <a:pt x="160485" y="54264"/>
                  </a:moveTo>
                  <a:lnTo>
                    <a:pt x="125980" y="54264"/>
                  </a:lnTo>
                  <a:cubicBezTo>
                    <a:pt x="124063" y="40858"/>
                    <a:pt x="119590" y="28090"/>
                    <a:pt x="113200" y="15960"/>
                  </a:cubicBezTo>
                  <a:cubicBezTo>
                    <a:pt x="133648" y="21706"/>
                    <a:pt x="150900" y="35750"/>
                    <a:pt x="160485" y="54264"/>
                  </a:cubicBezTo>
                  <a:lnTo>
                    <a:pt x="160485" y="54264"/>
                  </a:lnTo>
                  <a:close/>
                  <a:moveTo>
                    <a:pt x="166236" y="116189"/>
                  </a:moveTo>
                  <a:lnTo>
                    <a:pt x="128536" y="116189"/>
                  </a:lnTo>
                  <a:cubicBezTo>
                    <a:pt x="130453" y="99590"/>
                    <a:pt x="130453" y="83630"/>
                    <a:pt x="128536" y="67032"/>
                  </a:cubicBezTo>
                  <a:lnTo>
                    <a:pt x="166236" y="67032"/>
                  </a:lnTo>
                  <a:cubicBezTo>
                    <a:pt x="171348" y="82992"/>
                    <a:pt x="171348" y="100229"/>
                    <a:pt x="166236" y="116189"/>
                  </a:cubicBezTo>
                  <a:close/>
                  <a:moveTo>
                    <a:pt x="91474" y="12768"/>
                  </a:moveTo>
                  <a:cubicBezTo>
                    <a:pt x="99142" y="12768"/>
                    <a:pt x="108727" y="28090"/>
                    <a:pt x="113839" y="54264"/>
                  </a:cubicBezTo>
                  <a:lnTo>
                    <a:pt x="69109" y="54264"/>
                  </a:lnTo>
                  <a:cubicBezTo>
                    <a:pt x="74221" y="28090"/>
                    <a:pt x="83806" y="12768"/>
                    <a:pt x="91474" y="12768"/>
                  </a:cubicBezTo>
                  <a:close/>
                  <a:moveTo>
                    <a:pt x="65914" y="91291"/>
                  </a:moveTo>
                  <a:cubicBezTo>
                    <a:pt x="65914" y="82992"/>
                    <a:pt x="66553" y="74693"/>
                    <a:pt x="67192" y="67032"/>
                  </a:cubicBezTo>
                  <a:lnTo>
                    <a:pt x="115756" y="67032"/>
                  </a:lnTo>
                  <a:cubicBezTo>
                    <a:pt x="117673" y="83630"/>
                    <a:pt x="117673" y="99590"/>
                    <a:pt x="115756" y="116189"/>
                  </a:cubicBezTo>
                  <a:lnTo>
                    <a:pt x="67192" y="116189"/>
                  </a:lnTo>
                  <a:cubicBezTo>
                    <a:pt x="65914" y="107889"/>
                    <a:pt x="65914" y="99590"/>
                    <a:pt x="65914" y="91291"/>
                  </a:cubicBezTo>
                  <a:lnTo>
                    <a:pt x="65914" y="91291"/>
                  </a:lnTo>
                  <a:close/>
                  <a:moveTo>
                    <a:pt x="91474" y="170452"/>
                  </a:moveTo>
                  <a:cubicBezTo>
                    <a:pt x="83806" y="170452"/>
                    <a:pt x="74221" y="155131"/>
                    <a:pt x="69109" y="128957"/>
                  </a:cubicBezTo>
                  <a:lnTo>
                    <a:pt x="113839" y="128957"/>
                  </a:lnTo>
                  <a:cubicBezTo>
                    <a:pt x="108727" y="155131"/>
                    <a:pt x="98503" y="170452"/>
                    <a:pt x="91474" y="170452"/>
                  </a:cubicBezTo>
                  <a:lnTo>
                    <a:pt x="91474" y="170452"/>
                  </a:lnTo>
                  <a:close/>
                  <a:moveTo>
                    <a:pt x="21824" y="128957"/>
                  </a:moveTo>
                  <a:lnTo>
                    <a:pt x="56329" y="128957"/>
                  </a:lnTo>
                  <a:cubicBezTo>
                    <a:pt x="58246" y="142363"/>
                    <a:pt x="62719" y="155131"/>
                    <a:pt x="69109" y="167260"/>
                  </a:cubicBezTo>
                  <a:cubicBezTo>
                    <a:pt x="48661" y="161515"/>
                    <a:pt x="31409" y="147470"/>
                    <a:pt x="21824" y="128957"/>
                  </a:cubicBezTo>
                  <a:close/>
                  <a:moveTo>
                    <a:pt x="113839" y="167260"/>
                  </a:moveTo>
                  <a:cubicBezTo>
                    <a:pt x="120229" y="155131"/>
                    <a:pt x="124702" y="142363"/>
                    <a:pt x="126619" y="128957"/>
                  </a:cubicBezTo>
                  <a:lnTo>
                    <a:pt x="161124" y="128957"/>
                  </a:lnTo>
                  <a:cubicBezTo>
                    <a:pt x="150261" y="147470"/>
                    <a:pt x="133648" y="160876"/>
                    <a:pt x="113839" y="167260"/>
                  </a:cubicBezTo>
                  <a:lnTo>
                    <a:pt x="113839" y="167260"/>
                  </a:lnTo>
                  <a:close/>
                </a:path>
              </a:pathLst>
            </a:custGeom>
            <a:grpFill/>
            <a:ln w="6390" cap="flat">
              <a:noFill/>
              <a:prstDash val="solid"/>
              <a:miter/>
            </a:ln>
          </p:spPr>
          <p:txBody>
            <a:bodyPr rtlCol="0" anchor="ctr"/>
            <a:lstStyle/>
            <a:p>
              <a:endParaRPr lang="en-US" dirty="0"/>
            </a:p>
          </p:txBody>
        </p:sp>
      </p:grpSp>
      <p:grpSp>
        <p:nvGrpSpPr>
          <p:cNvPr id="95" name="Graphic 4">
            <a:extLst>
              <a:ext uri="{FF2B5EF4-FFF2-40B4-BE49-F238E27FC236}">
                <a16:creationId xmlns:a16="http://schemas.microsoft.com/office/drawing/2014/main" id="{ED42195E-EBF5-4144-88B1-114974FBE861}"/>
              </a:ext>
            </a:extLst>
          </p:cNvPr>
          <p:cNvGrpSpPr/>
          <p:nvPr/>
        </p:nvGrpSpPr>
        <p:grpSpPr>
          <a:xfrm>
            <a:off x="9395362" y="3478736"/>
            <a:ext cx="361670" cy="361333"/>
            <a:chOff x="467743" y="1402085"/>
            <a:chExt cx="361670" cy="361333"/>
          </a:xfrm>
          <a:solidFill>
            <a:srgbClr val="455F51"/>
          </a:solidFill>
        </p:grpSpPr>
        <p:sp>
          <p:nvSpPr>
            <p:cNvPr id="96" name="Graphic 4">
              <a:extLst>
                <a:ext uri="{FF2B5EF4-FFF2-40B4-BE49-F238E27FC236}">
                  <a16:creationId xmlns:a16="http://schemas.microsoft.com/office/drawing/2014/main" id="{D18A4603-6845-4950-8627-94C965CC653B}"/>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97" name="Graphic 4">
              <a:extLst>
                <a:ext uri="{FF2B5EF4-FFF2-40B4-BE49-F238E27FC236}">
                  <a16:creationId xmlns:a16="http://schemas.microsoft.com/office/drawing/2014/main" id="{C18A0AB8-BBC2-4C71-826E-E105E45C1103}"/>
                </a:ext>
              </a:extLst>
            </p:cNvPr>
            <p:cNvSpPr/>
            <p:nvPr/>
          </p:nvSpPr>
          <p:spPr>
            <a:xfrm>
              <a:off x="559758" y="1485715"/>
              <a:ext cx="201390" cy="125125"/>
            </a:xfrm>
            <a:custGeom>
              <a:avLst/>
              <a:gdLst>
                <a:gd name="connsiteX0" fmla="*/ 177001 w 201390"/>
                <a:gd name="connsiteY0" fmla="*/ 42134 h 125125"/>
                <a:gd name="connsiteX1" fmla="*/ 133550 w 201390"/>
                <a:gd name="connsiteY1" fmla="*/ 14045 h 125125"/>
                <a:gd name="connsiteX2" fmla="*/ 98405 w 201390"/>
                <a:gd name="connsiteY2" fmla="*/ 6384 h 125125"/>
                <a:gd name="connsiteX3" fmla="*/ 76679 w 201390"/>
                <a:gd name="connsiteY3" fmla="*/ 0 h 125125"/>
                <a:gd name="connsiteX4" fmla="*/ 46008 w 201390"/>
                <a:gd name="connsiteY4" fmla="*/ 13406 h 125125"/>
                <a:gd name="connsiteX5" fmla="*/ 7029 w 201390"/>
                <a:gd name="connsiteY5" fmla="*/ 46603 h 125125"/>
                <a:gd name="connsiteX6" fmla="*/ 7668 w 201390"/>
                <a:gd name="connsiteY6" fmla="*/ 53625 h 125125"/>
                <a:gd name="connsiteX7" fmla="*/ 0 w 201390"/>
                <a:gd name="connsiteY7" fmla="*/ 73416 h 125125"/>
                <a:gd name="connsiteX8" fmla="*/ 35145 w 201390"/>
                <a:gd name="connsiteY8" fmla="*/ 106612 h 125125"/>
                <a:gd name="connsiteX9" fmla="*/ 69011 w 201390"/>
                <a:gd name="connsiteY9" fmla="*/ 125126 h 125125"/>
                <a:gd name="connsiteX10" fmla="*/ 84986 w 201390"/>
                <a:gd name="connsiteY10" fmla="*/ 121934 h 125125"/>
                <a:gd name="connsiteX11" fmla="*/ 116297 w 201390"/>
                <a:gd name="connsiteY11" fmla="*/ 121934 h 125125"/>
                <a:gd name="connsiteX12" fmla="*/ 132272 w 201390"/>
                <a:gd name="connsiteY12" fmla="*/ 125126 h 125125"/>
                <a:gd name="connsiteX13" fmla="*/ 166138 w 201390"/>
                <a:gd name="connsiteY13" fmla="*/ 106612 h 125125"/>
                <a:gd name="connsiteX14" fmla="*/ 201283 w 201390"/>
                <a:gd name="connsiteY14" fmla="*/ 73416 h 125125"/>
                <a:gd name="connsiteX15" fmla="*/ 177001 w 201390"/>
                <a:gd name="connsiteY15" fmla="*/ 42134 h 125125"/>
                <a:gd name="connsiteX16" fmla="*/ 163582 w 201390"/>
                <a:gd name="connsiteY16" fmla="*/ 93845 h 125125"/>
                <a:gd name="connsiteX17" fmla="*/ 162943 w 201390"/>
                <a:gd name="connsiteY17" fmla="*/ 93845 h 125125"/>
                <a:gd name="connsiteX18" fmla="*/ 156553 w 201390"/>
                <a:gd name="connsiteY18" fmla="*/ 97675 h 125125"/>
                <a:gd name="connsiteX19" fmla="*/ 132272 w 201390"/>
                <a:gd name="connsiteY19" fmla="*/ 112358 h 125125"/>
                <a:gd name="connsiteX20" fmla="*/ 119492 w 201390"/>
                <a:gd name="connsiteY20" fmla="*/ 109166 h 125125"/>
                <a:gd name="connsiteX21" fmla="*/ 116936 w 201390"/>
                <a:gd name="connsiteY21" fmla="*/ 108528 h 125125"/>
                <a:gd name="connsiteX22" fmla="*/ 114380 w 201390"/>
                <a:gd name="connsiteY22" fmla="*/ 109166 h 125125"/>
                <a:gd name="connsiteX23" fmla="*/ 88181 w 201390"/>
                <a:gd name="connsiteY23" fmla="*/ 109166 h 125125"/>
                <a:gd name="connsiteX24" fmla="*/ 82430 w 201390"/>
                <a:gd name="connsiteY24" fmla="*/ 109166 h 125125"/>
                <a:gd name="connsiteX25" fmla="*/ 69650 w 201390"/>
                <a:gd name="connsiteY25" fmla="*/ 112358 h 125125"/>
                <a:gd name="connsiteX26" fmla="*/ 45369 w 201390"/>
                <a:gd name="connsiteY26" fmla="*/ 97675 h 125125"/>
                <a:gd name="connsiteX27" fmla="*/ 38979 w 201390"/>
                <a:gd name="connsiteY27" fmla="*/ 93845 h 125125"/>
                <a:gd name="connsiteX28" fmla="*/ 37701 w 201390"/>
                <a:gd name="connsiteY28" fmla="*/ 93845 h 125125"/>
                <a:gd name="connsiteX29" fmla="*/ 12780 w 201390"/>
                <a:gd name="connsiteY29" fmla="*/ 73416 h 125125"/>
                <a:gd name="connsiteX30" fmla="*/ 19170 w 201390"/>
                <a:gd name="connsiteY30" fmla="*/ 60009 h 125125"/>
                <a:gd name="connsiteX31" fmla="*/ 21087 w 201390"/>
                <a:gd name="connsiteY31" fmla="*/ 52987 h 125125"/>
                <a:gd name="connsiteX32" fmla="*/ 19809 w 201390"/>
                <a:gd name="connsiteY32" fmla="*/ 46603 h 125125"/>
                <a:gd name="connsiteX33" fmla="*/ 44730 w 201390"/>
                <a:gd name="connsiteY33" fmla="*/ 26174 h 125125"/>
                <a:gd name="connsiteX34" fmla="*/ 47925 w 201390"/>
                <a:gd name="connsiteY34" fmla="*/ 26174 h 125125"/>
                <a:gd name="connsiteX35" fmla="*/ 53675 w 201390"/>
                <a:gd name="connsiteY35" fmla="*/ 23621 h 125125"/>
                <a:gd name="connsiteX36" fmla="*/ 76040 w 201390"/>
                <a:gd name="connsiteY36" fmla="*/ 12768 h 125125"/>
                <a:gd name="connsiteX37" fmla="*/ 93293 w 201390"/>
                <a:gd name="connsiteY37" fmla="*/ 18514 h 125125"/>
                <a:gd name="connsiteX38" fmla="*/ 99044 w 201390"/>
                <a:gd name="connsiteY38" fmla="*/ 19790 h 125125"/>
                <a:gd name="connsiteX39" fmla="*/ 127160 w 201390"/>
                <a:gd name="connsiteY39" fmla="*/ 25536 h 125125"/>
                <a:gd name="connsiteX40" fmla="*/ 132911 w 201390"/>
                <a:gd name="connsiteY40" fmla="*/ 27451 h 125125"/>
                <a:gd name="connsiteX41" fmla="*/ 164860 w 201390"/>
                <a:gd name="connsiteY41" fmla="*/ 46603 h 125125"/>
                <a:gd name="connsiteX42" fmla="*/ 164860 w 201390"/>
                <a:gd name="connsiteY42" fmla="*/ 47241 h 125125"/>
                <a:gd name="connsiteX43" fmla="*/ 169972 w 201390"/>
                <a:gd name="connsiteY43" fmla="*/ 53625 h 125125"/>
                <a:gd name="connsiteX44" fmla="*/ 189781 w 201390"/>
                <a:gd name="connsiteY44" fmla="*/ 73416 h 125125"/>
                <a:gd name="connsiteX45" fmla="*/ 163582 w 201390"/>
                <a:gd name="connsiteY45" fmla="*/ 93845 h 12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1390" h="125125">
                  <a:moveTo>
                    <a:pt x="177001" y="42134"/>
                  </a:moveTo>
                  <a:cubicBezTo>
                    <a:pt x="174445" y="24259"/>
                    <a:pt x="155275" y="10853"/>
                    <a:pt x="133550" y="14045"/>
                  </a:cubicBezTo>
                  <a:cubicBezTo>
                    <a:pt x="123965" y="6384"/>
                    <a:pt x="111185" y="3830"/>
                    <a:pt x="98405" y="6384"/>
                  </a:cubicBezTo>
                  <a:cubicBezTo>
                    <a:pt x="92015" y="2554"/>
                    <a:pt x="84347" y="0"/>
                    <a:pt x="76679" y="0"/>
                  </a:cubicBezTo>
                  <a:cubicBezTo>
                    <a:pt x="64538" y="0"/>
                    <a:pt x="53675" y="5107"/>
                    <a:pt x="46008" y="13406"/>
                  </a:cubicBezTo>
                  <a:cubicBezTo>
                    <a:pt x="24921" y="12768"/>
                    <a:pt x="7029" y="28089"/>
                    <a:pt x="7029" y="46603"/>
                  </a:cubicBezTo>
                  <a:cubicBezTo>
                    <a:pt x="7029" y="49157"/>
                    <a:pt x="7029" y="51072"/>
                    <a:pt x="7668" y="53625"/>
                  </a:cubicBezTo>
                  <a:cubicBezTo>
                    <a:pt x="2556" y="59371"/>
                    <a:pt x="0" y="66393"/>
                    <a:pt x="0" y="73416"/>
                  </a:cubicBezTo>
                  <a:cubicBezTo>
                    <a:pt x="0" y="90653"/>
                    <a:pt x="15336" y="105336"/>
                    <a:pt x="35145" y="106612"/>
                  </a:cubicBezTo>
                  <a:cubicBezTo>
                    <a:pt x="41535" y="118104"/>
                    <a:pt x="54314" y="125126"/>
                    <a:pt x="69011" y="125126"/>
                  </a:cubicBezTo>
                  <a:cubicBezTo>
                    <a:pt x="74762" y="125126"/>
                    <a:pt x="79874" y="123849"/>
                    <a:pt x="84986" y="121934"/>
                  </a:cubicBezTo>
                  <a:cubicBezTo>
                    <a:pt x="94571" y="125764"/>
                    <a:pt x="106712" y="125764"/>
                    <a:pt x="116297" y="121934"/>
                  </a:cubicBezTo>
                  <a:cubicBezTo>
                    <a:pt x="121409" y="123849"/>
                    <a:pt x="126521" y="125126"/>
                    <a:pt x="132272" y="125126"/>
                  </a:cubicBezTo>
                  <a:cubicBezTo>
                    <a:pt x="146969" y="125126"/>
                    <a:pt x="160387" y="118104"/>
                    <a:pt x="166138" y="106612"/>
                  </a:cubicBezTo>
                  <a:cubicBezTo>
                    <a:pt x="185947" y="105336"/>
                    <a:pt x="201283" y="91291"/>
                    <a:pt x="201283" y="73416"/>
                  </a:cubicBezTo>
                  <a:cubicBezTo>
                    <a:pt x="202561" y="59371"/>
                    <a:pt x="192337" y="46603"/>
                    <a:pt x="177001" y="42134"/>
                  </a:cubicBezTo>
                  <a:close/>
                  <a:moveTo>
                    <a:pt x="163582" y="93845"/>
                  </a:moveTo>
                  <a:cubicBezTo>
                    <a:pt x="163582" y="93845"/>
                    <a:pt x="162943" y="93845"/>
                    <a:pt x="162943" y="93845"/>
                  </a:cubicBezTo>
                  <a:cubicBezTo>
                    <a:pt x="160387" y="93845"/>
                    <a:pt x="157831" y="95121"/>
                    <a:pt x="156553" y="97675"/>
                  </a:cubicBezTo>
                  <a:cubicBezTo>
                    <a:pt x="153358" y="105974"/>
                    <a:pt x="143774" y="112358"/>
                    <a:pt x="132272" y="112358"/>
                  </a:cubicBezTo>
                  <a:cubicBezTo>
                    <a:pt x="127799" y="112358"/>
                    <a:pt x="123326" y="111081"/>
                    <a:pt x="119492" y="109166"/>
                  </a:cubicBezTo>
                  <a:cubicBezTo>
                    <a:pt x="118853" y="108528"/>
                    <a:pt x="117575" y="108528"/>
                    <a:pt x="116936" y="108528"/>
                  </a:cubicBezTo>
                  <a:cubicBezTo>
                    <a:pt x="116297" y="108528"/>
                    <a:pt x="115019" y="108528"/>
                    <a:pt x="114380" y="109166"/>
                  </a:cubicBezTo>
                  <a:cubicBezTo>
                    <a:pt x="106712" y="112996"/>
                    <a:pt x="96488" y="112996"/>
                    <a:pt x="88181" y="109166"/>
                  </a:cubicBezTo>
                  <a:cubicBezTo>
                    <a:pt x="86264" y="108528"/>
                    <a:pt x="84347" y="108528"/>
                    <a:pt x="82430" y="109166"/>
                  </a:cubicBezTo>
                  <a:cubicBezTo>
                    <a:pt x="78596" y="111081"/>
                    <a:pt x="74123" y="112358"/>
                    <a:pt x="69650" y="112358"/>
                  </a:cubicBezTo>
                  <a:cubicBezTo>
                    <a:pt x="58787" y="112358"/>
                    <a:pt x="48564" y="106612"/>
                    <a:pt x="45369" y="97675"/>
                  </a:cubicBezTo>
                  <a:cubicBezTo>
                    <a:pt x="44091" y="95121"/>
                    <a:pt x="41535" y="93206"/>
                    <a:pt x="38979" y="93845"/>
                  </a:cubicBezTo>
                  <a:cubicBezTo>
                    <a:pt x="38979" y="93845"/>
                    <a:pt x="37701" y="93845"/>
                    <a:pt x="37701" y="93845"/>
                  </a:cubicBezTo>
                  <a:cubicBezTo>
                    <a:pt x="23643" y="93845"/>
                    <a:pt x="12780" y="84907"/>
                    <a:pt x="12780" y="73416"/>
                  </a:cubicBezTo>
                  <a:cubicBezTo>
                    <a:pt x="12780" y="68309"/>
                    <a:pt x="15336" y="63840"/>
                    <a:pt x="19170" y="60009"/>
                  </a:cubicBezTo>
                  <a:cubicBezTo>
                    <a:pt x="21087" y="58094"/>
                    <a:pt x="21726" y="55541"/>
                    <a:pt x="21087" y="52987"/>
                  </a:cubicBezTo>
                  <a:cubicBezTo>
                    <a:pt x="20448" y="51072"/>
                    <a:pt x="19809" y="49157"/>
                    <a:pt x="19809" y="46603"/>
                  </a:cubicBezTo>
                  <a:cubicBezTo>
                    <a:pt x="19809" y="35112"/>
                    <a:pt x="31311" y="26174"/>
                    <a:pt x="44730" y="26174"/>
                  </a:cubicBezTo>
                  <a:cubicBezTo>
                    <a:pt x="46008" y="26174"/>
                    <a:pt x="47286" y="26174"/>
                    <a:pt x="47925" y="26174"/>
                  </a:cubicBezTo>
                  <a:cubicBezTo>
                    <a:pt x="50481" y="26174"/>
                    <a:pt x="52398" y="25536"/>
                    <a:pt x="53675" y="23621"/>
                  </a:cubicBezTo>
                  <a:cubicBezTo>
                    <a:pt x="58148" y="17237"/>
                    <a:pt x="66455" y="12768"/>
                    <a:pt x="76040" y="12768"/>
                  </a:cubicBezTo>
                  <a:cubicBezTo>
                    <a:pt x="82430" y="12768"/>
                    <a:pt x="88181" y="14683"/>
                    <a:pt x="93293" y="18514"/>
                  </a:cubicBezTo>
                  <a:cubicBezTo>
                    <a:pt x="95210" y="19790"/>
                    <a:pt x="97127" y="19790"/>
                    <a:pt x="99044" y="19790"/>
                  </a:cubicBezTo>
                  <a:cubicBezTo>
                    <a:pt x="109268" y="16598"/>
                    <a:pt x="120131" y="19152"/>
                    <a:pt x="127160" y="25536"/>
                  </a:cubicBezTo>
                  <a:cubicBezTo>
                    <a:pt x="128438" y="26813"/>
                    <a:pt x="130994" y="27451"/>
                    <a:pt x="132911" y="27451"/>
                  </a:cubicBezTo>
                  <a:cubicBezTo>
                    <a:pt x="149525" y="23621"/>
                    <a:pt x="164860" y="34473"/>
                    <a:pt x="164860" y="46603"/>
                  </a:cubicBezTo>
                  <a:cubicBezTo>
                    <a:pt x="164860" y="46603"/>
                    <a:pt x="164860" y="47241"/>
                    <a:pt x="164860" y="47241"/>
                  </a:cubicBezTo>
                  <a:cubicBezTo>
                    <a:pt x="164860" y="50433"/>
                    <a:pt x="166777" y="52987"/>
                    <a:pt x="169972" y="53625"/>
                  </a:cubicBezTo>
                  <a:cubicBezTo>
                    <a:pt x="181474" y="55541"/>
                    <a:pt x="189781" y="63840"/>
                    <a:pt x="189781" y="73416"/>
                  </a:cubicBezTo>
                  <a:cubicBezTo>
                    <a:pt x="189781" y="84269"/>
                    <a:pt x="178279" y="93845"/>
                    <a:pt x="163582" y="93845"/>
                  </a:cubicBezTo>
                  <a:close/>
                </a:path>
              </a:pathLst>
            </a:custGeom>
            <a:grpFill/>
            <a:ln w="6390" cap="flat">
              <a:noFill/>
              <a:prstDash val="solid"/>
              <a:miter/>
            </a:ln>
          </p:spPr>
          <p:txBody>
            <a:bodyPr rtlCol="0" anchor="ctr"/>
            <a:lstStyle/>
            <a:p>
              <a:endParaRPr lang="en-US" dirty="0"/>
            </a:p>
          </p:txBody>
        </p:sp>
        <p:sp>
          <p:nvSpPr>
            <p:cNvPr id="98" name="Graphic 4">
              <a:extLst>
                <a:ext uri="{FF2B5EF4-FFF2-40B4-BE49-F238E27FC236}">
                  <a16:creationId xmlns:a16="http://schemas.microsoft.com/office/drawing/2014/main" id="{8D77795D-3BD1-459F-BE9E-3FFE40E622A8}"/>
                </a:ext>
              </a:extLst>
            </p:cNvPr>
            <p:cNvSpPr/>
            <p:nvPr/>
          </p:nvSpPr>
          <p:spPr>
            <a:xfrm>
              <a:off x="564870" y="1603180"/>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22365 w 44729"/>
                <a:gd name="connsiteY4" fmla="*/ 0 h 44687"/>
                <a:gd name="connsiteX5" fmla="*/ 22365 w 44729"/>
                <a:gd name="connsiteY5" fmla="*/ 31920 h 44687"/>
                <a:gd name="connsiteX6" fmla="*/ 12780 w 44729"/>
                <a:gd name="connsiteY6" fmla="*/ 22344 h 44687"/>
                <a:gd name="connsiteX7" fmla="*/ 22365 w 44729"/>
                <a:gd name="connsiteY7" fmla="*/ 12768 h 44687"/>
                <a:gd name="connsiteX8" fmla="*/ 31950 w 44729"/>
                <a:gd name="connsiteY8" fmla="*/ 22344 h 44687"/>
                <a:gd name="connsiteX9" fmla="*/ 22365 w 44729"/>
                <a:gd name="connsiteY9"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29" h="44687">
                  <a:moveTo>
                    <a:pt x="22365" y="0"/>
                  </a:moveTo>
                  <a:cubicBezTo>
                    <a:pt x="10224" y="0"/>
                    <a:pt x="0" y="10214"/>
                    <a:pt x="0" y="22344"/>
                  </a:cubicBezTo>
                  <a:cubicBezTo>
                    <a:pt x="0" y="34473"/>
                    <a:pt x="10224" y="44688"/>
                    <a:pt x="22365" y="44688"/>
                  </a:cubicBezTo>
                  <a:cubicBezTo>
                    <a:pt x="34506" y="44688"/>
                    <a:pt x="44730" y="34473"/>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7451"/>
                    <a:pt x="27477" y="31920"/>
                    <a:pt x="22365" y="31920"/>
                  </a:cubicBezTo>
                  <a:close/>
                </a:path>
              </a:pathLst>
            </a:custGeom>
            <a:grpFill/>
            <a:ln w="6390" cap="flat">
              <a:noFill/>
              <a:prstDash val="solid"/>
              <a:miter/>
            </a:ln>
          </p:spPr>
          <p:txBody>
            <a:bodyPr rtlCol="0" anchor="ctr"/>
            <a:lstStyle/>
            <a:p>
              <a:endParaRPr lang="en-US" dirty="0"/>
            </a:p>
          </p:txBody>
        </p:sp>
        <p:sp>
          <p:nvSpPr>
            <p:cNvPr id="99" name="Graphic 4">
              <a:extLst>
                <a:ext uri="{FF2B5EF4-FFF2-40B4-BE49-F238E27FC236}">
                  <a16:creationId xmlns:a16="http://schemas.microsoft.com/office/drawing/2014/main" id="{DF76BED7-E454-4E61-9ACD-F2BF120AAF49}"/>
                </a:ext>
              </a:extLst>
            </p:cNvPr>
            <p:cNvSpPr/>
            <p:nvPr/>
          </p:nvSpPr>
          <p:spPr>
            <a:xfrm>
              <a:off x="547617" y="1648506"/>
              <a:ext cx="33227" cy="33196"/>
            </a:xfrm>
            <a:custGeom>
              <a:avLst/>
              <a:gdLst>
                <a:gd name="connsiteX0" fmla="*/ 16614 w 33227"/>
                <a:gd name="connsiteY0" fmla="*/ 0 h 33196"/>
                <a:gd name="connsiteX1" fmla="*/ 0 w 33227"/>
                <a:gd name="connsiteY1" fmla="*/ 16598 h 33196"/>
                <a:gd name="connsiteX2" fmla="*/ 16614 w 33227"/>
                <a:gd name="connsiteY2" fmla="*/ 33197 h 33196"/>
                <a:gd name="connsiteX3" fmla="*/ 33228 w 33227"/>
                <a:gd name="connsiteY3" fmla="*/ 16598 h 33196"/>
                <a:gd name="connsiteX4" fmla="*/ 16614 w 33227"/>
                <a:gd name="connsiteY4" fmla="*/ 0 h 33196"/>
                <a:gd name="connsiteX5" fmla="*/ 16614 w 33227"/>
                <a:gd name="connsiteY5" fmla="*/ 19790 h 33196"/>
                <a:gd name="connsiteX6" fmla="*/ 12780 w 33227"/>
                <a:gd name="connsiteY6" fmla="*/ 15960 h 33196"/>
                <a:gd name="connsiteX7" fmla="*/ 16614 w 33227"/>
                <a:gd name="connsiteY7" fmla="*/ 12130 h 33196"/>
                <a:gd name="connsiteX8" fmla="*/ 20448 w 33227"/>
                <a:gd name="connsiteY8" fmla="*/ 15960 h 33196"/>
                <a:gd name="connsiteX9" fmla="*/ 16614 w 33227"/>
                <a:gd name="connsiteY9" fmla="*/ 19790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27" h="33196">
                  <a:moveTo>
                    <a:pt x="16614" y="0"/>
                  </a:moveTo>
                  <a:cubicBezTo>
                    <a:pt x="7668" y="0"/>
                    <a:pt x="0" y="7022"/>
                    <a:pt x="0" y="16598"/>
                  </a:cubicBezTo>
                  <a:cubicBezTo>
                    <a:pt x="0" y="25536"/>
                    <a:pt x="7029" y="33197"/>
                    <a:pt x="16614" y="33197"/>
                  </a:cubicBezTo>
                  <a:cubicBezTo>
                    <a:pt x="26199" y="33197"/>
                    <a:pt x="33228" y="26174"/>
                    <a:pt x="33228" y="16598"/>
                  </a:cubicBezTo>
                  <a:cubicBezTo>
                    <a:pt x="32589" y="7022"/>
                    <a:pt x="25560" y="0"/>
                    <a:pt x="16614" y="0"/>
                  </a:cubicBezTo>
                  <a:close/>
                  <a:moveTo>
                    <a:pt x="16614" y="19790"/>
                  </a:moveTo>
                  <a:cubicBezTo>
                    <a:pt x="14697" y="19790"/>
                    <a:pt x="12780" y="18514"/>
                    <a:pt x="12780" y="15960"/>
                  </a:cubicBezTo>
                  <a:cubicBezTo>
                    <a:pt x="12780" y="13406"/>
                    <a:pt x="14058" y="12130"/>
                    <a:pt x="16614" y="12130"/>
                  </a:cubicBezTo>
                  <a:cubicBezTo>
                    <a:pt x="18531" y="12130"/>
                    <a:pt x="20448" y="13406"/>
                    <a:pt x="20448" y="15960"/>
                  </a:cubicBezTo>
                  <a:cubicBezTo>
                    <a:pt x="20448" y="18514"/>
                    <a:pt x="18531" y="19790"/>
                    <a:pt x="16614" y="19790"/>
                  </a:cubicBezTo>
                  <a:close/>
                </a:path>
              </a:pathLst>
            </a:custGeom>
            <a:grpFill/>
            <a:ln w="6390" cap="flat">
              <a:noFill/>
              <a:prstDash val="solid"/>
              <a:miter/>
            </a:ln>
          </p:spPr>
          <p:txBody>
            <a:bodyPr rtlCol="0" anchor="ctr"/>
            <a:lstStyle/>
            <a:p>
              <a:endParaRPr lang="en-US" dirty="0"/>
            </a:p>
          </p:txBody>
        </p:sp>
      </p:grpSp>
      <p:grpSp>
        <p:nvGrpSpPr>
          <p:cNvPr id="100" name="Graphic 6">
            <a:extLst>
              <a:ext uri="{FF2B5EF4-FFF2-40B4-BE49-F238E27FC236}">
                <a16:creationId xmlns:a16="http://schemas.microsoft.com/office/drawing/2014/main" id="{325470E0-CB94-49E2-92D1-76B92E2452D1}"/>
              </a:ext>
            </a:extLst>
          </p:cNvPr>
          <p:cNvGrpSpPr/>
          <p:nvPr/>
        </p:nvGrpSpPr>
        <p:grpSpPr>
          <a:xfrm>
            <a:off x="2370219" y="3480643"/>
            <a:ext cx="362309" cy="361971"/>
            <a:chOff x="6754163" y="2371173"/>
            <a:chExt cx="362309" cy="361971"/>
          </a:xfrm>
          <a:solidFill>
            <a:srgbClr val="455F51"/>
          </a:solidFill>
        </p:grpSpPr>
        <p:sp>
          <p:nvSpPr>
            <p:cNvPr id="101" name="Graphic 6">
              <a:extLst>
                <a:ext uri="{FF2B5EF4-FFF2-40B4-BE49-F238E27FC236}">
                  <a16:creationId xmlns:a16="http://schemas.microsoft.com/office/drawing/2014/main" id="{E3640EB6-2D82-48AB-A1AC-0442AC454285}"/>
                </a:ext>
              </a:extLst>
            </p:cNvPr>
            <p:cNvSpPr/>
            <p:nvPr/>
          </p:nvSpPr>
          <p:spPr>
            <a:xfrm>
              <a:off x="6754163" y="2371173"/>
              <a:ext cx="362309" cy="361971"/>
            </a:xfrm>
            <a:custGeom>
              <a:avLst/>
              <a:gdLst>
                <a:gd name="connsiteX0" fmla="*/ 181474 w 362309"/>
                <a:gd name="connsiteY0" fmla="*/ 349204 h 361971"/>
                <a:gd name="connsiteX1" fmla="*/ 13419 w 362309"/>
                <a:gd name="connsiteY1" fmla="*/ 180667 h 361971"/>
                <a:gd name="connsiteX2" fmla="*/ 182113 w 362309"/>
                <a:gd name="connsiteY2" fmla="*/ 12768 h 361971"/>
                <a:gd name="connsiteX3" fmla="*/ 350169 w 362309"/>
                <a:gd name="connsiteY3" fmla="*/ 181305 h 361971"/>
                <a:gd name="connsiteX4" fmla="*/ 181474 w 362309"/>
                <a:gd name="connsiteY4" fmla="*/ 349204 h 361971"/>
                <a:gd name="connsiteX5" fmla="*/ 181474 w 362309"/>
                <a:gd name="connsiteY5" fmla="*/ 0 h 361971"/>
                <a:gd name="connsiteX6" fmla="*/ 0 w 362309"/>
                <a:gd name="connsiteY6" fmla="*/ 180667 h 361971"/>
                <a:gd name="connsiteX7" fmla="*/ 180836 w 362309"/>
                <a:gd name="connsiteY7" fmla="*/ 361972 h 361971"/>
                <a:gd name="connsiteX8" fmla="*/ 362309 w 362309"/>
                <a:gd name="connsiteY8" fmla="*/ 181305 h 361971"/>
                <a:gd name="connsiteX9" fmla="*/ 181474 w 362309"/>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349204"/>
                  </a:moveTo>
                  <a:cubicBezTo>
                    <a:pt x="88820" y="349204"/>
                    <a:pt x="13419" y="273873"/>
                    <a:pt x="13419" y="180667"/>
                  </a:cubicBezTo>
                  <a:cubicBezTo>
                    <a:pt x="13419" y="88099"/>
                    <a:pt x="88820" y="12768"/>
                    <a:pt x="182113" y="12768"/>
                  </a:cubicBezTo>
                  <a:cubicBezTo>
                    <a:pt x="274767" y="12768"/>
                    <a:pt x="350169" y="88099"/>
                    <a:pt x="350169" y="181305"/>
                  </a:cubicBezTo>
                  <a:cubicBezTo>
                    <a:pt x="349529" y="273873"/>
                    <a:pt x="274128" y="349204"/>
                    <a:pt x="181474" y="349204"/>
                  </a:cubicBezTo>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81715"/>
                    <a:pt x="281157" y="638"/>
                    <a:pt x="181474" y="0"/>
                  </a:cubicBezTo>
                </a:path>
              </a:pathLst>
            </a:custGeom>
            <a:grpFill/>
            <a:ln w="6390" cap="flat">
              <a:noFill/>
              <a:prstDash val="solid"/>
              <a:miter/>
            </a:ln>
          </p:spPr>
          <p:txBody>
            <a:bodyPr rtlCol="0" anchor="ctr"/>
            <a:lstStyle/>
            <a:p>
              <a:endParaRPr lang="en-US" dirty="0"/>
            </a:p>
          </p:txBody>
        </p:sp>
        <p:sp>
          <p:nvSpPr>
            <p:cNvPr id="102" name="Graphic 6">
              <a:extLst>
                <a:ext uri="{FF2B5EF4-FFF2-40B4-BE49-F238E27FC236}">
                  <a16:creationId xmlns:a16="http://schemas.microsoft.com/office/drawing/2014/main" id="{7F197511-53EE-4F48-BC5E-4F3133AC78E0}"/>
                </a:ext>
              </a:extLst>
            </p:cNvPr>
            <p:cNvSpPr/>
            <p:nvPr/>
          </p:nvSpPr>
          <p:spPr>
            <a:xfrm>
              <a:off x="6832760" y="2436290"/>
              <a:ext cx="203878" cy="231738"/>
            </a:xfrm>
            <a:custGeom>
              <a:avLst/>
              <a:gdLst>
                <a:gd name="connsiteX0" fmla="*/ 157192 w 203878"/>
                <a:gd name="connsiteY0" fmla="*/ 156408 h 231738"/>
                <a:gd name="connsiteX1" fmla="*/ 130994 w 203878"/>
                <a:gd name="connsiteY1" fmla="*/ 144278 h 231738"/>
                <a:gd name="connsiteX2" fmla="*/ 125881 w 203878"/>
                <a:gd name="connsiteY2" fmla="*/ 142363 h 231738"/>
                <a:gd name="connsiteX3" fmla="*/ 125881 w 203878"/>
                <a:gd name="connsiteY3" fmla="*/ 142363 h 231738"/>
                <a:gd name="connsiteX4" fmla="*/ 120769 w 203878"/>
                <a:gd name="connsiteY4" fmla="*/ 144916 h 231738"/>
                <a:gd name="connsiteX5" fmla="*/ 95849 w 203878"/>
                <a:gd name="connsiteY5" fmla="*/ 156408 h 231738"/>
                <a:gd name="connsiteX6" fmla="*/ 69650 w 203878"/>
                <a:gd name="connsiteY6" fmla="*/ 143001 h 231738"/>
                <a:gd name="connsiteX7" fmla="*/ 63899 w 203878"/>
                <a:gd name="connsiteY7" fmla="*/ 140448 h 231738"/>
                <a:gd name="connsiteX8" fmla="*/ 58787 w 203878"/>
                <a:gd name="connsiteY8" fmla="*/ 143640 h 231738"/>
                <a:gd name="connsiteX9" fmla="*/ 37061 w 203878"/>
                <a:gd name="connsiteY9" fmla="*/ 156408 h 231738"/>
                <a:gd name="connsiteX10" fmla="*/ 12140 w 203878"/>
                <a:gd name="connsiteY10" fmla="*/ 131510 h 231738"/>
                <a:gd name="connsiteX11" fmla="*/ 32589 w 203878"/>
                <a:gd name="connsiteY11" fmla="*/ 107251 h 231738"/>
                <a:gd name="connsiteX12" fmla="*/ 37700 w 203878"/>
                <a:gd name="connsiteY12" fmla="*/ 103421 h 231738"/>
                <a:gd name="connsiteX13" fmla="*/ 37061 w 203878"/>
                <a:gd name="connsiteY13" fmla="*/ 97037 h 231738"/>
                <a:gd name="connsiteX14" fmla="*/ 31950 w 203878"/>
                <a:gd name="connsiteY14" fmla="*/ 80438 h 231738"/>
                <a:gd name="connsiteX15" fmla="*/ 56231 w 203878"/>
                <a:gd name="connsiteY15" fmla="*/ 52349 h 231738"/>
                <a:gd name="connsiteX16" fmla="*/ 61343 w 203878"/>
                <a:gd name="connsiteY16" fmla="*/ 47241 h 231738"/>
                <a:gd name="connsiteX17" fmla="*/ 102878 w 203878"/>
                <a:gd name="connsiteY17" fmla="*/ 12768 h 231738"/>
                <a:gd name="connsiteX18" fmla="*/ 142495 w 203878"/>
                <a:gd name="connsiteY18" fmla="*/ 40219 h 231738"/>
                <a:gd name="connsiteX19" fmla="*/ 148885 w 203878"/>
                <a:gd name="connsiteY19" fmla="*/ 44049 h 231738"/>
                <a:gd name="connsiteX20" fmla="*/ 150164 w 203878"/>
                <a:gd name="connsiteY20" fmla="*/ 44049 h 231738"/>
                <a:gd name="connsiteX21" fmla="*/ 175084 w 203878"/>
                <a:gd name="connsiteY21" fmla="*/ 68947 h 231738"/>
                <a:gd name="connsiteX22" fmla="*/ 171250 w 203878"/>
                <a:gd name="connsiteY22" fmla="*/ 82353 h 231738"/>
                <a:gd name="connsiteX23" fmla="*/ 170611 w 203878"/>
                <a:gd name="connsiteY23" fmla="*/ 87461 h 231738"/>
                <a:gd name="connsiteX24" fmla="*/ 173806 w 203878"/>
                <a:gd name="connsiteY24" fmla="*/ 91291 h 231738"/>
                <a:gd name="connsiteX25" fmla="*/ 191059 w 203878"/>
                <a:gd name="connsiteY25" fmla="*/ 121296 h 231738"/>
                <a:gd name="connsiteX26" fmla="*/ 157192 w 203878"/>
                <a:gd name="connsiteY26" fmla="*/ 156408 h 231738"/>
                <a:gd name="connsiteX27" fmla="*/ 111824 w 203878"/>
                <a:gd name="connsiteY27" fmla="*/ 218971 h 231738"/>
                <a:gd name="connsiteX28" fmla="*/ 93293 w 203878"/>
                <a:gd name="connsiteY28" fmla="*/ 218971 h 231738"/>
                <a:gd name="connsiteX29" fmla="*/ 93293 w 203878"/>
                <a:gd name="connsiteY29" fmla="*/ 168537 h 231738"/>
                <a:gd name="connsiteX30" fmla="*/ 96488 w 203878"/>
                <a:gd name="connsiteY30" fmla="*/ 168537 h 231738"/>
                <a:gd name="connsiteX31" fmla="*/ 111824 w 203878"/>
                <a:gd name="connsiteY31" fmla="*/ 165984 h 231738"/>
                <a:gd name="connsiteX32" fmla="*/ 111824 w 203878"/>
                <a:gd name="connsiteY32" fmla="*/ 218971 h 231738"/>
                <a:gd name="connsiteX33" fmla="*/ 185947 w 203878"/>
                <a:gd name="connsiteY33" fmla="*/ 84269 h 231738"/>
                <a:gd name="connsiteX34" fmla="*/ 189142 w 203878"/>
                <a:gd name="connsiteY34" fmla="*/ 68947 h 231738"/>
                <a:gd name="connsiteX35" fmla="*/ 153997 w 203878"/>
                <a:gd name="connsiteY35" fmla="*/ 31281 h 231738"/>
                <a:gd name="connsiteX36" fmla="*/ 104156 w 203878"/>
                <a:gd name="connsiteY36" fmla="*/ 0 h 231738"/>
                <a:gd name="connsiteX37" fmla="*/ 51119 w 203878"/>
                <a:gd name="connsiteY37" fmla="*/ 40219 h 231738"/>
                <a:gd name="connsiteX38" fmla="*/ 19809 w 203878"/>
                <a:gd name="connsiteY38" fmla="*/ 80438 h 231738"/>
                <a:gd name="connsiteX39" fmla="*/ 23004 w 203878"/>
                <a:gd name="connsiteY39" fmla="*/ 96398 h 231738"/>
                <a:gd name="connsiteX40" fmla="*/ 0 w 203878"/>
                <a:gd name="connsiteY40" fmla="*/ 130872 h 231738"/>
                <a:gd name="connsiteX41" fmla="*/ 37700 w 203878"/>
                <a:gd name="connsiteY41" fmla="*/ 168537 h 231738"/>
                <a:gd name="connsiteX42" fmla="*/ 65177 w 203878"/>
                <a:gd name="connsiteY42" fmla="*/ 156408 h 231738"/>
                <a:gd name="connsiteX43" fmla="*/ 79874 w 203878"/>
                <a:gd name="connsiteY43" fmla="*/ 165984 h 231738"/>
                <a:gd name="connsiteX44" fmla="*/ 79874 w 203878"/>
                <a:gd name="connsiteY44" fmla="*/ 225355 h 231738"/>
                <a:gd name="connsiteX45" fmla="*/ 86264 w 203878"/>
                <a:gd name="connsiteY45" fmla="*/ 231738 h 231738"/>
                <a:gd name="connsiteX46" fmla="*/ 117574 w 203878"/>
                <a:gd name="connsiteY46" fmla="*/ 231738 h 231738"/>
                <a:gd name="connsiteX47" fmla="*/ 123964 w 203878"/>
                <a:gd name="connsiteY47" fmla="*/ 225355 h 231738"/>
                <a:gd name="connsiteX48" fmla="*/ 123964 w 203878"/>
                <a:gd name="connsiteY48" fmla="*/ 158961 h 231738"/>
                <a:gd name="connsiteX49" fmla="*/ 125881 w 203878"/>
                <a:gd name="connsiteY49" fmla="*/ 157046 h 231738"/>
                <a:gd name="connsiteX50" fmla="*/ 156553 w 203878"/>
                <a:gd name="connsiteY50" fmla="*/ 168537 h 231738"/>
                <a:gd name="connsiteX51" fmla="*/ 203838 w 203878"/>
                <a:gd name="connsiteY51" fmla="*/ 121296 h 231738"/>
                <a:gd name="connsiteX52" fmla="*/ 185947 w 203878"/>
                <a:gd name="connsiteY52" fmla="*/ 84269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878" h="231738">
                  <a:moveTo>
                    <a:pt x="157192" y="156408"/>
                  </a:moveTo>
                  <a:cubicBezTo>
                    <a:pt x="147607" y="156408"/>
                    <a:pt x="138022" y="151939"/>
                    <a:pt x="130994" y="144278"/>
                  </a:cubicBezTo>
                  <a:cubicBezTo>
                    <a:pt x="129715" y="143001"/>
                    <a:pt x="127799" y="142363"/>
                    <a:pt x="125881" y="142363"/>
                  </a:cubicBezTo>
                  <a:lnTo>
                    <a:pt x="125881" y="142363"/>
                  </a:lnTo>
                  <a:cubicBezTo>
                    <a:pt x="123964" y="142363"/>
                    <a:pt x="122048" y="143001"/>
                    <a:pt x="120769" y="144916"/>
                  </a:cubicBezTo>
                  <a:cubicBezTo>
                    <a:pt x="114379" y="152577"/>
                    <a:pt x="105434" y="156408"/>
                    <a:pt x="95849" y="156408"/>
                  </a:cubicBezTo>
                  <a:cubicBezTo>
                    <a:pt x="85625" y="156408"/>
                    <a:pt x="76040" y="151300"/>
                    <a:pt x="69650" y="143001"/>
                  </a:cubicBezTo>
                  <a:cubicBezTo>
                    <a:pt x="68372" y="141086"/>
                    <a:pt x="66455" y="140448"/>
                    <a:pt x="63899" y="140448"/>
                  </a:cubicBezTo>
                  <a:cubicBezTo>
                    <a:pt x="61982" y="140448"/>
                    <a:pt x="60065" y="141724"/>
                    <a:pt x="58787" y="143640"/>
                  </a:cubicBezTo>
                  <a:cubicBezTo>
                    <a:pt x="54314" y="151300"/>
                    <a:pt x="46007" y="156408"/>
                    <a:pt x="37061" y="156408"/>
                  </a:cubicBezTo>
                  <a:cubicBezTo>
                    <a:pt x="23642" y="156408"/>
                    <a:pt x="12140" y="145555"/>
                    <a:pt x="12140" y="131510"/>
                  </a:cubicBezTo>
                  <a:cubicBezTo>
                    <a:pt x="12140" y="119381"/>
                    <a:pt x="21086" y="109166"/>
                    <a:pt x="32589" y="107251"/>
                  </a:cubicBezTo>
                  <a:cubicBezTo>
                    <a:pt x="34505" y="106613"/>
                    <a:pt x="36422" y="105336"/>
                    <a:pt x="37700" y="103421"/>
                  </a:cubicBezTo>
                  <a:cubicBezTo>
                    <a:pt x="38340" y="101505"/>
                    <a:pt x="38340" y="98952"/>
                    <a:pt x="37061" y="97037"/>
                  </a:cubicBezTo>
                  <a:cubicBezTo>
                    <a:pt x="33866" y="91929"/>
                    <a:pt x="31950" y="86822"/>
                    <a:pt x="31950" y="80438"/>
                  </a:cubicBezTo>
                  <a:cubicBezTo>
                    <a:pt x="31950" y="66393"/>
                    <a:pt x="42173" y="54264"/>
                    <a:pt x="56231" y="52349"/>
                  </a:cubicBezTo>
                  <a:cubicBezTo>
                    <a:pt x="58787" y="51710"/>
                    <a:pt x="61343" y="49795"/>
                    <a:pt x="61343" y="47241"/>
                  </a:cubicBezTo>
                  <a:cubicBezTo>
                    <a:pt x="65177" y="27451"/>
                    <a:pt x="82430" y="12768"/>
                    <a:pt x="102878" y="12768"/>
                  </a:cubicBezTo>
                  <a:cubicBezTo>
                    <a:pt x="120130" y="12768"/>
                    <a:pt x="136105" y="23621"/>
                    <a:pt x="142495" y="40219"/>
                  </a:cubicBezTo>
                  <a:cubicBezTo>
                    <a:pt x="143774" y="42773"/>
                    <a:pt x="145690" y="44688"/>
                    <a:pt x="148885" y="44049"/>
                  </a:cubicBezTo>
                  <a:cubicBezTo>
                    <a:pt x="149524" y="44049"/>
                    <a:pt x="149524" y="44049"/>
                    <a:pt x="150164" y="44049"/>
                  </a:cubicBezTo>
                  <a:cubicBezTo>
                    <a:pt x="163582" y="44049"/>
                    <a:pt x="175084" y="54902"/>
                    <a:pt x="175084" y="68947"/>
                  </a:cubicBezTo>
                  <a:cubicBezTo>
                    <a:pt x="175084" y="74054"/>
                    <a:pt x="173806" y="78523"/>
                    <a:pt x="171250" y="82353"/>
                  </a:cubicBezTo>
                  <a:cubicBezTo>
                    <a:pt x="169972" y="83630"/>
                    <a:pt x="169972" y="85545"/>
                    <a:pt x="170611" y="87461"/>
                  </a:cubicBezTo>
                  <a:cubicBezTo>
                    <a:pt x="171250" y="89376"/>
                    <a:pt x="171889" y="90653"/>
                    <a:pt x="173806" y="91291"/>
                  </a:cubicBezTo>
                  <a:cubicBezTo>
                    <a:pt x="184669" y="97675"/>
                    <a:pt x="191059" y="109166"/>
                    <a:pt x="191059" y="121296"/>
                  </a:cubicBezTo>
                  <a:cubicBezTo>
                    <a:pt x="191698" y="141086"/>
                    <a:pt x="176362" y="156408"/>
                    <a:pt x="157192" y="156408"/>
                  </a:cubicBezTo>
                  <a:moveTo>
                    <a:pt x="111824" y="218971"/>
                  </a:moveTo>
                  <a:lnTo>
                    <a:pt x="93293" y="218971"/>
                  </a:lnTo>
                  <a:lnTo>
                    <a:pt x="93293" y="168537"/>
                  </a:lnTo>
                  <a:cubicBezTo>
                    <a:pt x="94571" y="168537"/>
                    <a:pt x="95209" y="168537"/>
                    <a:pt x="96488" y="168537"/>
                  </a:cubicBezTo>
                  <a:cubicBezTo>
                    <a:pt x="101599" y="168537"/>
                    <a:pt x="106712" y="167899"/>
                    <a:pt x="111824" y="165984"/>
                  </a:cubicBezTo>
                  <a:lnTo>
                    <a:pt x="111824" y="218971"/>
                  </a:lnTo>
                  <a:close/>
                  <a:moveTo>
                    <a:pt x="185947" y="84269"/>
                  </a:moveTo>
                  <a:cubicBezTo>
                    <a:pt x="187864" y="79800"/>
                    <a:pt x="189142" y="74693"/>
                    <a:pt x="189142" y="68947"/>
                  </a:cubicBezTo>
                  <a:cubicBezTo>
                    <a:pt x="189142" y="49157"/>
                    <a:pt x="173806" y="32558"/>
                    <a:pt x="153997" y="31281"/>
                  </a:cubicBezTo>
                  <a:cubicBezTo>
                    <a:pt x="145051" y="12130"/>
                    <a:pt x="125243" y="0"/>
                    <a:pt x="104156" y="0"/>
                  </a:cubicBezTo>
                  <a:cubicBezTo>
                    <a:pt x="79235" y="0"/>
                    <a:pt x="57509" y="16598"/>
                    <a:pt x="51119" y="40219"/>
                  </a:cubicBezTo>
                  <a:cubicBezTo>
                    <a:pt x="32589" y="44688"/>
                    <a:pt x="19809" y="61286"/>
                    <a:pt x="19809" y="80438"/>
                  </a:cubicBezTo>
                  <a:cubicBezTo>
                    <a:pt x="19809" y="86184"/>
                    <a:pt x="21086" y="91291"/>
                    <a:pt x="23004" y="96398"/>
                  </a:cubicBezTo>
                  <a:cubicBezTo>
                    <a:pt x="9585" y="102144"/>
                    <a:pt x="0" y="115550"/>
                    <a:pt x="0" y="130872"/>
                  </a:cubicBezTo>
                  <a:cubicBezTo>
                    <a:pt x="0" y="151300"/>
                    <a:pt x="16614" y="168537"/>
                    <a:pt x="37700" y="168537"/>
                  </a:cubicBezTo>
                  <a:cubicBezTo>
                    <a:pt x="48563" y="168537"/>
                    <a:pt x="58148" y="164068"/>
                    <a:pt x="65177" y="156408"/>
                  </a:cubicBezTo>
                  <a:cubicBezTo>
                    <a:pt x="69650" y="160238"/>
                    <a:pt x="74762" y="163430"/>
                    <a:pt x="79874" y="165984"/>
                  </a:cubicBezTo>
                  <a:lnTo>
                    <a:pt x="79874" y="225355"/>
                  </a:lnTo>
                  <a:cubicBezTo>
                    <a:pt x="79874" y="229185"/>
                    <a:pt x="82430" y="231738"/>
                    <a:pt x="86264" y="231738"/>
                  </a:cubicBezTo>
                  <a:lnTo>
                    <a:pt x="117574" y="231738"/>
                  </a:lnTo>
                  <a:cubicBezTo>
                    <a:pt x="121409" y="231738"/>
                    <a:pt x="123964" y="229185"/>
                    <a:pt x="123964" y="225355"/>
                  </a:cubicBezTo>
                  <a:lnTo>
                    <a:pt x="123964" y="158961"/>
                  </a:lnTo>
                  <a:cubicBezTo>
                    <a:pt x="124604" y="158323"/>
                    <a:pt x="125243" y="157684"/>
                    <a:pt x="125881" y="157046"/>
                  </a:cubicBezTo>
                  <a:cubicBezTo>
                    <a:pt x="134189" y="164068"/>
                    <a:pt x="145051" y="168537"/>
                    <a:pt x="156553" y="168537"/>
                  </a:cubicBezTo>
                  <a:cubicBezTo>
                    <a:pt x="182752" y="168537"/>
                    <a:pt x="203838" y="147470"/>
                    <a:pt x="203838" y="121296"/>
                  </a:cubicBezTo>
                  <a:cubicBezTo>
                    <a:pt x="204478" y="107251"/>
                    <a:pt x="197448" y="93206"/>
                    <a:pt x="185947" y="84269"/>
                  </a:cubicBezTo>
                </a:path>
              </a:pathLst>
            </a:custGeom>
            <a:grpFill/>
            <a:ln w="6390" cap="flat">
              <a:noFill/>
              <a:prstDash val="solid"/>
              <a:miter/>
            </a:ln>
          </p:spPr>
          <p:txBody>
            <a:bodyPr rtlCol="0" anchor="ctr"/>
            <a:lstStyle/>
            <a:p>
              <a:endParaRPr lang="en-US" dirty="0"/>
            </a:p>
          </p:txBody>
        </p:sp>
      </p:grpSp>
      <p:grpSp>
        <p:nvGrpSpPr>
          <p:cNvPr id="103" name="Graphic 6">
            <a:extLst>
              <a:ext uri="{FF2B5EF4-FFF2-40B4-BE49-F238E27FC236}">
                <a16:creationId xmlns:a16="http://schemas.microsoft.com/office/drawing/2014/main" id="{AF433736-7BD4-49C7-9B3D-A474C1A2D2C6}"/>
              </a:ext>
            </a:extLst>
          </p:cNvPr>
          <p:cNvGrpSpPr/>
          <p:nvPr/>
        </p:nvGrpSpPr>
        <p:grpSpPr>
          <a:xfrm>
            <a:off x="2370216" y="1824621"/>
            <a:ext cx="362312" cy="361971"/>
            <a:chOff x="6753524" y="2855717"/>
            <a:chExt cx="362312" cy="361971"/>
          </a:xfrm>
          <a:solidFill>
            <a:srgbClr val="455F51"/>
          </a:solidFill>
        </p:grpSpPr>
        <p:sp>
          <p:nvSpPr>
            <p:cNvPr id="104" name="Graphic 6">
              <a:extLst>
                <a:ext uri="{FF2B5EF4-FFF2-40B4-BE49-F238E27FC236}">
                  <a16:creationId xmlns:a16="http://schemas.microsoft.com/office/drawing/2014/main" id="{0E711852-C356-4C35-AA6B-4C1797761B30}"/>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5" name="Graphic 6">
              <a:extLst>
                <a:ext uri="{FF2B5EF4-FFF2-40B4-BE49-F238E27FC236}">
                  <a16:creationId xmlns:a16="http://schemas.microsoft.com/office/drawing/2014/main" id="{C98D3BCA-00A1-4A67-815A-9922B5620E6B}"/>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1922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Data </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Data Understanding and Preparation</a:t>
            </a:r>
          </a:p>
        </p:txBody>
      </p:sp>
    </p:spTree>
    <p:extLst>
      <p:ext uri="{BB962C8B-B14F-4D97-AF65-F5344CB8AC3E}">
        <p14:creationId xmlns:p14="http://schemas.microsoft.com/office/powerpoint/2010/main" val="58457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1" name="think-cell Slide" r:id="rId6" imgW="395" imgH="396" progId="TCLayout.ActiveDocument.1">
                  <p:embed/>
                </p:oleObj>
              </mc:Choice>
              <mc:Fallback>
                <p:oleObj name="think-cell Slide" r:id="rId6"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p:txBody>
          <a:bodyPr/>
          <a:lstStyle/>
          <a:p>
            <a:r>
              <a:rPr lang="en-US" dirty="0"/>
              <a:t>Data Understanding</a:t>
            </a:r>
          </a:p>
        </p:txBody>
      </p:sp>
      <p:sp>
        <p:nvSpPr>
          <p:cNvPr id="4" name="Text Placeholder 3">
            <a:extLst>
              <a:ext uri="{FF2B5EF4-FFF2-40B4-BE49-F238E27FC236}">
                <a16:creationId xmlns:a16="http://schemas.microsoft.com/office/drawing/2014/main" id="{5765474F-5BAF-4714-B1A8-B53FB83686D1}"/>
              </a:ext>
            </a:extLst>
          </p:cNvPr>
          <p:cNvSpPr>
            <a:spLocks noGrp="1"/>
          </p:cNvSpPr>
          <p:nvPr>
            <p:ph type="body" sz="quarter" idx="14"/>
          </p:nvPr>
        </p:nvSpPr>
        <p:spPr/>
        <p:txBody>
          <a:bodyPr/>
          <a:lstStyle/>
          <a:p>
            <a:r>
              <a:rPr lang="en-US" dirty="0"/>
              <a:t>Variables that will be used in this capstone. </a:t>
            </a:r>
          </a:p>
        </p:txBody>
      </p:sp>
      <p:sp>
        <p:nvSpPr>
          <p:cNvPr id="32" name="Title 1">
            <a:extLst>
              <a:ext uri="{FF2B5EF4-FFF2-40B4-BE49-F238E27FC236}">
                <a16:creationId xmlns:a16="http://schemas.microsoft.com/office/drawing/2014/main" id="{031FCE88-1F98-49F8-A9D1-F2D8AB8664B3}"/>
              </a:ext>
            </a:extLst>
          </p:cNvPr>
          <p:cNvSpPr txBox="1">
            <a:spLocks/>
          </p:cNvSpPr>
          <p:nvPr/>
        </p:nvSpPr>
        <p:spPr>
          <a:xfrm>
            <a:off x="914400" y="694944"/>
            <a:ext cx="1036320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5" name="Rectangle 4">
            <a:extLst>
              <a:ext uri="{FF2B5EF4-FFF2-40B4-BE49-F238E27FC236}">
                <a16:creationId xmlns:a16="http://schemas.microsoft.com/office/drawing/2014/main" id="{02F5910E-8E12-4BD7-9F9E-9B093CF1B935}"/>
              </a:ext>
            </a:extLst>
          </p:cNvPr>
          <p:cNvSpPr/>
          <p:nvPr/>
        </p:nvSpPr>
        <p:spPr>
          <a:xfrm>
            <a:off x="10350490" y="2355415"/>
            <a:ext cx="1302595"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ELEVATION</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 name="Rectangle 5">
            <a:extLst>
              <a:ext uri="{FF2B5EF4-FFF2-40B4-BE49-F238E27FC236}">
                <a16:creationId xmlns:a16="http://schemas.microsoft.com/office/drawing/2014/main" id="{CD2B61CA-10C3-4D3A-AE27-6D94397A7D03}"/>
              </a:ext>
            </a:extLst>
          </p:cNvPr>
          <p:cNvSpPr/>
          <p:nvPr/>
        </p:nvSpPr>
        <p:spPr>
          <a:xfrm>
            <a:off x="10725548" y="3004906"/>
            <a:ext cx="943522"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ASPECT</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7" name="Rectangle 6">
            <a:extLst>
              <a:ext uri="{FF2B5EF4-FFF2-40B4-BE49-F238E27FC236}">
                <a16:creationId xmlns:a16="http://schemas.microsoft.com/office/drawing/2014/main" id="{7CEE3D9D-F7D0-4DA5-AD99-A6CD1A638240}"/>
              </a:ext>
            </a:extLst>
          </p:cNvPr>
          <p:cNvSpPr/>
          <p:nvPr/>
        </p:nvSpPr>
        <p:spPr>
          <a:xfrm>
            <a:off x="531108" y="2342627"/>
            <a:ext cx="4127086"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SHADE ON HILLSIDE AT 9AM, 12PM, 3PM</a:t>
            </a:r>
          </a:p>
        </p:txBody>
      </p:sp>
      <p:sp>
        <p:nvSpPr>
          <p:cNvPr id="8" name="Rectangle 7">
            <a:extLst>
              <a:ext uri="{FF2B5EF4-FFF2-40B4-BE49-F238E27FC236}">
                <a16:creationId xmlns:a16="http://schemas.microsoft.com/office/drawing/2014/main" id="{EBE4A860-1332-45A2-8A7E-1E5A9937A313}"/>
              </a:ext>
            </a:extLst>
          </p:cNvPr>
          <p:cNvSpPr/>
          <p:nvPr/>
        </p:nvSpPr>
        <p:spPr>
          <a:xfrm>
            <a:off x="543154" y="3019607"/>
            <a:ext cx="291681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SPECIFIC WILDERNESS AREA</a:t>
            </a:r>
          </a:p>
        </p:txBody>
      </p:sp>
      <p:sp>
        <p:nvSpPr>
          <p:cNvPr id="9" name="Rectangle 8">
            <a:extLst>
              <a:ext uri="{FF2B5EF4-FFF2-40B4-BE49-F238E27FC236}">
                <a16:creationId xmlns:a16="http://schemas.microsoft.com/office/drawing/2014/main" id="{8C3BA573-7230-4422-A593-A8A11ED67BC0}"/>
              </a:ext>
            </a:extLst>
          </p:cNvPr>
          <p:cNvSpPr/>
          <p:nvPr/>
        </p:nvSpPr>
        <p:spPr>
          <a:xfrm>
            <a:off x="522931" y="5246875"/>
            <a:ext cx="3710305"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VERTICAL DISTANCE TO HYDROLOGY</a:t>
            </a:r>
          </a:p>
        </p:txBody>
      </p:sp>
      <p:cxnSp>
        <p:nvCxnSpPr>
          <p:cNvPr id="10" name="Straight Connector 9">
            <a:extLst>
              <a:ext uri="{FF2B5EF4-FFF2-40B4-BE49-F238E27FC236}">
                <a16:creationId xmlns:a16="http://schemas.microsoft.com/office/drawing/2014/main" id="{EE630353-B021-4EC2-8620-48C73EBA056D}"/>
              </a:ext>
            </a:extLst>
          </p:cNvPr>
          <p:cNvCxnSpPr>
            <a:cxnSpLocks/>
            <a:endCxn id="24" idx="6"/>
          </p:cNvCxnSpPr>
          <p:nvPr/>
        </p:nvCxnSpPr>
        <p:spPr>
          <a:xfrm flipH="1">
            <a:off x="6923417" y="2640666"/>
            <a:ext cx="4735864" cy="0"/>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a:cxnSpLocks/>
          </p:cNvCxnSpPr>
          <p:nvPr/>
        </p:nvCxnSpPr>
        <p:spPr>
          <a:xfrm flipH="1">
            <a:off x="7875793" y="4053090"/>
            <a:ext cx="3783488" cy="0"/>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522931" y="2617802"/>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Hillside shade index at given times (0 – 225 index)</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21" name="Down Arrow 77">
            <a:extLst>
              <a:ext uri="{FF2B5EF4-FFF2-40B4-BE49-F238E27FC236}">
                <a16:creationId xmlns:a16="http://schemas.microsoft.com/office/drawing/2014/main" id="{78E56217-AF4A-428E-AD27-FF9BAB409C52}"/>
              </a:ext>
            </a:extLst>
          </p:cNvPr>
          <p:cNvSpPr/>
          <p:nvPr/>
        </p:nvSpPr>
        <p:spPr>
          <a:xfrm rot="10800000">
            <a:off x="5895044" y="2574150"/>
            <a:ext cx="383329" cy="3478632"/>
          </a:xfrm>
          <a:prstGeom prst="downArrow">
            <a:avLst>
              <a:gd name="adj1" fmla="val 66170"/>
              <a:gd name="adj2" fmla="val 42795"/>
            </a:avLst>
          </a:prstGeom>
          <a:solidFill>
            <a:srgbClr val="B4B4B4"/>
          </a:solidFill>
          <a:ln w="6350" cap="flat" cmpd="sng" algn="ctr">
            <a:noFill/>
            <a:prstDash val="solid"/>
            <a:miter lim="800000"/>
          </a:ln>
          <a:effectLst/>
        </p:spPr>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Open Sans"/>
              <a:ea typeface="+mn-ea"/>
              <a:cs typeface="+mn-cs"/>
            </a:endParaRPr>
          </a:p>
        </p:txBody>
      </p:sp>
      <p:sp>
        <p:nvSpPr>
          <p:cNvPr id="22" name="Arc 21">
            <a:extLst>
              <a:ext uri="{FF2B5EF4-FFF2-40B4-BE49-F238E27FC236}">
                <a16:creationId xmlns:a16="http://schemas.microsoft.com/office/drawing/2014/main" id="{D08AB074-8C76-48A6-A8C3-F740483A1A19}"/>
              </a:ext>
            </a:extLst>
          </p:cNvPr>
          <p:cNvSpPr/>
          <p:nvPr/>
        </p:nvSpPr>
        <p:spPr>
          <a:xfrm>
            <a:off x="4147376" y="2125555"/>
            <a:ext cx="3926934" cy="3931059"/>
          </a:xfrm>
          <a:prstGeom prst="arc">
            <a:avLst>
              <a:gd name="adj1" fmla="val 17577550"/>
              <a:gd name="adj2" fmla="val 14884713"/>
            </a:avLst>
          </a:prstGeom>
          <a:noFill/>
          <a:ln w="12700" cap="flat" cmpd="sng" algn="ctr">
            <a:solidFill>
              <a:srgbClr val="B4B4B4"/>
            </a:solidFill>
            <a:prstDash val="solid"/>
            <a:miter lim="800000"/>
            <a:headEnd type="arrow"/>
            <a:tailEnd type="arrow"/>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3" name="Arc 22">
            <a:extLst>
              <a:ext uri="{FF2B5EF4-FFF2-40B4-BE49-F238E27FC236}">
                <a16:creationId xmlns:a16="http://schemas.microsoft.com/office/drawing/2014/main" id="{A4AE8739-6BAD-46F2-94AD-C367554916CC}"/>
              </a:ext>
            </a:extLst>
          </p:cNvPr>
          <p:cNvSpPr/>
          <p:nvPr/>
        </p:nvSpPr>
        <p:spPr>
          <a:xfrm>
            <a:off x="4484309" y="2462842"/>
            <a:ext cx="3253068" cy="3256485"/>
          </a:xfrm>
          <a:prstGeom prst="arc">
            <a:avLst>
              <a:gd name="adj1" fmla="val 18638933"/>
              <a:gd name="adj2" fmla="val 18630248"/>
            </a:avLst>
          </a:prstGeom>
          <a:noFill/>
          <a:ln w="12700" cap="flat" cmpd="sng" algn="ctr">
            <a:solidFill>
              <a:srgbClr val="92D400"/>
            </a:solidFill>
            <a:prstDash val="solid"/>
            <a:miter lim="800000"/>
            <a:headEnd type="none"/>
            <a:tailEnd type="none"/>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4" name="Oval 23">
            <a:extLst>
              <a:ext uri="{FF2B5EF4-FFF2-40B4-BE49-F238E27FC236}">
                <a16:creationId xmlns:a16="http://schemas.microsoft.com/office/drawing/2014/main" id="{C3D90AAB-7F77-469E-94A8-5850FE4CB97D}"/>
              </a:ext>
            </a:extLst>
          </p:cNvPr>
          <p:cNvSpPr/>
          <p:nvPr/>
        </p:nvSpPr>
        <p:spPr>
          <a:xfrm>
            <a:off x="6652325" y="2504090"/>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1</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5" name="Oval 24">
            <a:extLst>
              <a:ext uri="{FF2B5EF4-FFF2-40B4-BE49-F238E27FC236}">
                <a16:creationId xmlns:a16="http://schemas.microsoft.com/office/drawing/2014/main" id="{8B21496D-1F18-4FD9-8B84-D8976CDED641}"/>
              </a:ext>
            </a:extLst>
          </p:cNvPr>
          <p:cNvSpPr/>
          <p:nvPr/>
        </p:nvSpPr>
        <p:spPr>
          <a:xfrm>
            <a:off x="7362396" y="474387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4</a:t>
            </a:r>
          </a:p>
        </p:txBody>
      </p:sp>
      <p:sp>
        <p:nvSpPr>
          <p:cNvPr id="26" name="Oval 25">
            <a:extLst>
              <a:ext uri="{FF2B5EF4-FFF2-40B4-BE49-F238E27FC236}">
                <a16:creationId xmlns:a16="http://schemas.microsoft.com/office/drawing/2014/main" id="{4616A2B3-5E75-449C-A961-F73D56A4B8C4}"/>
              </a:ext>
            </a:extLst>
          </p:cNvPr>
          <p:cNvSpPr/>
          <p:nvPr/>
        </p:nvSpPr>
        <p:spPr>
          <a:xfrm>
            <a:off x="5252699" y="2493974"/>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7" name="Oval 26">
            <a:extLst>
              <a:ext uri="{FF2B5EF4-FFF2-40B4-BE49-F238E27FC236}">
                <a16:creationId xmlns:a16="http://schemas.microsoft.com/office/drawing/2014/main" id="{064AD8CD-0546-4903-8557-B01DDFE71669}"/>
              </a:ext>
            </a:extLst>
          </p:cNvPr>
          <p:cNvSpPr/>
          <p:nvPr/>
        </p:nvSpPr>
        <p:spPr>
          <a:xfrm>
            <a:off x="4608207" y="316235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9</a:t>
            </a:r>
          </a:p>
        </p:txBody>
      </p:sp>
      <p:sp>
        <p:nvSpPr>
          <p:cNvPr id="28" name="Oval 27">
            <a:extLst>
              <a:ext uri="{FF2B5EF4-FFF2-40B4-BE49-F238E27FC236}">
                <a16:creationId xmlns:a16="http://schemas.microsoft.com/office/drawing/2014/main" id="{AAE03860-DB22-4503-9753-60A1829F6D74}"/>
              </a:ext>
            </a:extLst>
          </p:cNvPr>
          <p:cNvSpPr/>
          <p:nvPr/>
        </p:nvSpPr>
        <p:spPr>
          <a:xfrm>
            <a:off x="5252699" y="540129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6</a:t>
            </a:r>
          </a:p>
        </p:txBody>
      </p:sp>
      <p:sp>
        <p:nvSpPr>
          <p:cNvPr id="30" name="Oval 29">
            <a:extLst>
              <a:ext uri="{FF2B5EF4-FFF2-40B4-BE49-F238E27FC236}">
                <a16:creationId xmlns:a16="http://schemas.microsoft.com/office/drawing/2014/main" id="{7F0635C2-4AA7-46A6-83FE-541D2CEB17F9}"/>
              </a:ext>
            </a:extLst>
          </p:cNvPr>
          <p:cNvSpPr/>
          <p:nvPr/>
        </p:nvSpPr>
        <p:spPr>
          <a:xfrm>
            <a:off x="5172411" y="3141225"/>
            <a:ext cx="1849233" cy="2049510"/>
          </a:xfrm>
          <a:prstGeom prst="ellipse">
            <a:avLst/>
          </a:prstGeom>
          <a:solidFill>
            <a:sysClr val="window" lastClr="FFFFFF"/>
          </a:solidFill>
          <a:ln w="12700" cap="flat" cmpd="sng" algn="ctr">
            <a:no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mn-ea"/>
              <a:cs typeface="+mn-cs"/>
            </a:endParaRPr>
          </a:p>
        </p:txBody>
      </p:sp>
      <p:sp>
        <p:nvSpPr>
          <p:cNvPr id="33" name="Rectangle 32">
            <a:extLst>
              <a:ext uri="{FF2B5EF4-FFF2-40B4-BE49-F238E27FC236}">
                <a16:creationId xmlns:a16="http://schemas.microsoft.com/office/drawing/2014/main" id="{6997F136-C102-4149-A7A9-7ED97E95247A}"/>
              </a:ext>
            </a:extLst>
          </p:cNvPr>
          <p:cNvSpPr/>
          <p:nvPr/>
        </p:nvSpPr>
        <p:spPr>
          <a:xfrm>
            <a:off x="4790250" y="1454045"/>
            <a:ext cx="2707692" cy="6312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kumimoji="0" lang="en-US" sz="2000" b="1" i="0" u="none" strike="noStrike" kern="1200" cap="none" spc="0" normalizeH="0" baseline="0" noProof="0" dirty="0">
                <a:ln>
                  <a:noFill/>
                </a:ln>
                <a:solidFill>
                  <a:srgbClr val="000000"/>
                </a:solidFill>
                <a:effectLst/>
                <a:uLnTx/>
                <a:uFillTx/>
                <a:latin typeface="Open Sans"/>
                <a:ea typeface="+mn-ea"/>
                <a:cs typeface="+mn-cs"/>
              </a:rPr>
              <a:t>Target Variable:</a:t>
            </a:r>
          </a:p>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lang="en-US" sz="2000" b="1" dirty="0">
                <a:solidFill>
                  <a:srgbClr val="000000"/>
                </a:solidFill>
                <a:latin typeface="Open Sans"/>
              </a:rPr>
              <a:t>Tree Coverage Type</a:t>
            </a:r>
            <a:endParaRPr kumimoji="0" lang="en-US" sz="20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Oval 35">
            <a:extLst>
              <a:ext uri="{FF2B5EF4-FFF2-40B4-BE49-F238E27FC236}">
                <a16:creationId xmlns:a16="http://schemas.microsoft.com/office/drawing/2014/main" id="{5B14F8A9-4F67-471C-9569-20C8D18BC8E6}"/>
              </a:ext>
            </a:extLst>
          </p:cNvPr>
          <p:cNvSpPr/>
          <p:nvPr/>
        </p:nvSpPr>
        <p:spPr>
          <a:xfrm>
            <a:off x="4356615" y="394975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8</a:t>
            </a:r>
          </a:p>
        </p:txBody>
      </p:sp>
      <p:sp>
        <p:nvSpPr>
          <p:cNvPr id="39" name="Oval 38">
            <a:extLst>
              <a:ext uri="{FF2B5EF4-FFF2-40B4-BE49-F238E27FC236}">
                <a16:creationId xmlns:a16="http://schemas.microsoft.com/office/drawing/2014/main" id="{71ECC308-80A3-4938-A66E-C8B682E77ED6}"/>
              </a:ext>
            </a:extLst>
          </p:cNvPr>
          <p:cNvSpPr/>
          <p:nvPr/>
        </p:nvSpPr>
        <p:spPr>
          <a:xfrm>
            <a:off x="4556951" y="473714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7</a:t>
            </a:r>
          </a:p>
        </p:txBody>
      </p:sp>
      <p:sp>
        <p:nvSpPr>
          <p:cNvPr id="40" name="Oval 39">
            <a:extLst>
              <a:ext uri="{FF2B5EF4-FFF2-40B4-BE49-F238E27FC236}">
                <a16:creationId xmlns:a16="http://schemas.microsoft.com/office/drawing/2014/main" id="{2FFD19BF-3DD3-41EB-89ED-1537F2C1C04D}"/>
              </a:ext>
            </a:extLst>
          </p:cNvPr>
          <p:cNvSpPr/>
          <p:nvPr/>
        </p:nvSpPr>
        <p:spPr>
          <a:xfrm>
            <a:off x="7367206" y="3162409"/>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2</a:t>
            </a:r>
          </a:p>
        </p:txBody>
      </p:sp>
      <p:sp>
        <p:nvSpPr>
          <p:cNvPr id="41" name="Oval 40">
            <a:extLst>
              <a:ext uri="{FF2B5EF4-FFF2-40B4-BE49-F238E27FC236}">
                <a16:creationId xmlns:a16="http://schemas.microsoft.com/office/drawing/2014/main" id="{6241DB68-34B5-45EB-9BF5-896977909EC2}"/>
              </a:ext>
            </a:extLst>
          </p:cNvPr>
          <p:cNvSpPr/>
          <p:nvPr/>
        </p:nvSpPr>
        <p:spPr>
          <a:xfrm>
            <a:off x="7601628" y="391843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3</a:t>
            </a:r>
          </a:p>
        </p:txBody>
      </p:sp>
      <p:sp>
        <p:nvSpPr>
          <p:cNvPr id="42" name="Oval 41">
            <a:extLst>
              <a:ext uri="{FF2B5EF4-FFF2-40B4-BE49-F238E27FC236}">
                <a16:creationId xmlns:a16="http://schemas.microsoft.com/office/drawing/2014/main" id="{8A3F19E1-DC6B-46DF-A9E3-8D9CA6048F85}"/>
              </a:ext>
            </a:extLst>
          </p:cNvPr>
          <p:cNvSpPr/>
          <p:nvPr/>
        </p:nvSpPr>
        <p:spPr>
          <a:xfrm>
            <a:off x="6645848" y="539144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5</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cxnSp>
        <p:nvCxnSpPr>
          <p:cNvPr id="43" name="Straight Connector 42">
            <a:extLst>
              <a:ext uri="{FF2B5EF4-FFF2-40B4-BE49-F238E27FC236}">
                <a16:creationId xmlns:a16="http://schemas.microsoft.com/office/drawing/2014/main" id="{B8AA3819-8C11-4BEB-BA32-4C3E5653BAFA}"/>
              </a:ext>
            </a:extLst>
          </p:cNvPr>
          <p:cNvCxnSpPr>
            <a:cxnSpLocks/>
          </p:cNvCxnSpPr>
          <p:nvPr/>
        </p:nvCxnSpPr>
        <p:spPr>
          <a:xfrm flipH="1">
            <a:off x="7633488" y="3287510"/>
            <a:ext cx="4025793" cy="0"/>
          </a:xfrm>
          <a:prstGeom prst="line">
            <a:avLst/>
          </a:prstGeom>
          <a:noFill/>
          <a:ln w="19050" cap="flat" cmpd="sng" algn="ctr">
            <a:solidFill>
              <a:schemeClr val="accent1"/>
            </a:solidFill>
            <a:prstDash val="solid"/>
            <a:miter lim="800000"/>
          </a:ln>
          <a:effectLst/>
        </p:spPr>
      </p:cxnSp>
      <p:sp>
        <p:nvSpPr>
          <p:cNvPr id="50" name="Rectangle 49">
            <a:extLst>
              <a:ext uri="{FF2B5EF4-FFF2-40B4-BE49-F238E27FC236}">
                <a16:creationId xmlns:a16="http://schemas.microsoft.com/office/drawing/2014/main" id="{729BF016-7AA1-427C-97DA-C499C45325F7}"/>
              </a:ext>
            </a:extLst>
          </p:cNvPr>
          <p:cNvSpPr/>
          <p:nvPr/>
        </p:nvSpPr>
        <p:spPr>
          <a:xfrm>
            <a:off x="10816964" y="3776096"/>
            <a:ext cx="83612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SLOPE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51" name="Straight Connector 50">
            <a:extLst>
              <a:ext uri="{FF2B5EF4-FFF2-40B4-BE49-F238E27FC236}">
                <a16:creationId xmlns:a16="http://schemas.microsoft.com/office/drawing/2014/main" id="{147D2FDC-294F-4B6F-8C92-AF217711B202}"/>
              </a:ext>
            </a:extLst>
          </p:cNvPr>
          <p:cNvCxnSpPr>
            <a:cxnSpLocks/>
          </p:cNvCxnSpPr>
          <p:nvPr/>
        </p:nvCxnSpPr>
        <p:spPr>
          <a:xfrm flipH="1">
            <a:off x="7633488" y="4880452"/>
            <a:ext cx="4025793" cy="0"/>
          </a:xfrm>
          <a:prstGeom prst="line">
            <a:avLst/>
          </a:prstGeom>
          <a:noFill/>
          <a:ln w="19050" cap="flat" cmpd="sng" algn="ctr">
            <a:solidFill>
              <a:schemeClr val="accent1"/>
            </a:solidFill>
            <a:prstDash val="solid"/>
            <a:miter lim="800000"/>
          </a:ln>
          <a:effectLst/>
        </p:spPr>
      </p:cxnSp>
      <p:cxnSp>
        <p:nvCxnSpPr>
          <p:cNvPr id="52" name="Straight Connector 51">
            <a:extLst>
              <a:ext uri="{FF2B5EF4-FFF2-40B4-BE49-F238E27FC236}">
                <a16:creationId xmlns:a16="http://schemas.microsoft.com/office/drawing/2014/main" id="{ECF58379-B9B3-4EE0-9E7F-E1814291CD55}"/>
              </a:ext>
            </a:extLst>
          </p:cNvPr>
          <p:cNvCxnSpPr>
            <a:cxnSpLocks/>
            <a:endCxn id="42" idx="6"/>
          </p:cNvCxnSpPr>
          <p:nvPr/>
        </p:nvCxnSpPr>
        <p:spPr>
          <a:xfrm flipH="1" flipV="1">
            <a:off x="6916940" y="5528022"/>
            <a:ext cx="4742341" cy="10898"/>
          </a:xfrm>
          <a:prstGeom prst="line">
            <a:avLst/>
          </a:prstGeom>
          <a:noFill/>
          <a:ln w="19050" cap="flat" cmpd="sng" algn="ctr">
            <a:solidFill>
              <a:schemeClr val="accent1"/>
            </a:solidFill>
            <a:prstDash val="solid"/>
            <a:miter lim="800000"/>
          </a:ln>
          <a:effectLst/>
        </p:spPr>
      </p:cxnSp>
      <p:sp>
        <p:nvSpPr>
          <p:cNvPr id="55" name="Rectangle 54">
            <a:extLst>
              <a:ext uri="{FF2B5EF4-FFF2-40B4-BE49-F238E27FC236}">
                <a16:creationId xmlns:a16="http://schemas.microsoft.com/office/drawing/2014/main" id="{909BBB30-3869-471F-BBF0-077110FF2841}"/>
              </a:ext>
            </a:extLst>
          </p:cNvPr>
          <p:cNvSpPr/>
          <p:nvPr/>
        </p:nvSpPr>
        <p:spPr>
          <a:xfrm>
            <a:off x="7567461" y="5260872"/>
            <a:ext cx="4091820"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HORIZONTAL DISTANCE TO HYDROLOGY</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5" name="Rectangle 64">
            <a:extLst>
              <a:ext uri="{FF2B5EF4-FFF2-40B4-BE49-F238E27FC236}">
                <a16:creationId xmlns:a16="http://schemas.microsoft.com/office/drawing/2014/main" id="{0D623BDE-C1B3-43BD-9276-8B811CAAF8FB}"/>
              </a:ext>
            </a:extLst>
          </p:cNvPr>
          <p:cNvSpPr/>
          <p:nvPr/>
        </p:nvSpPr>
        <p:spPr>
          <a:xfrm>
            <a:off x="9034423" y="4586374"/>
            <a:ext cx="261866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 TO ROADWAYS</a:t>
            </a:r>
          </a:p>
        </p:txBody>
      </p:sp>
      <p:cxnSp>
        <p:nvCxnSpPr>
          <p:cNvPr id="66" name="Straight Connector 65">
            <a:extLst>
              <a:ext uri="{FF2B5EF4-FFF2-40B4-BE49-F238E27FC236}">
                <a16:creationId xmlns:a16="http://schemas.microsoft.com/office/drawing/2014/main" id="{2FA6070D-FA60-4F21-A311-299AB6CE75A9}"/>
              </a:ext>
            </a:extLst>
          </p:cNvPr>
          <p:cNvCxnSpPr>
            <a:cxnSpLocks/>
          </p:cNvCxnSpPr>
          <p:nvPr/>
        </p:nvCxnSpPr>
        <p:spPr>
          <a:xfrm flipH="1">
            <a:off x="531108" y="2623839"/>
            <a:ext cx="4735864" cy="0"/>
          </a:xfrm>
          <a:prstGeom prst="line">
            <a:avLst/>
          </a:prstGeom>
          <a:noFill/>
          <a:ln w="19050" cap="flat" cmpd="sng" algn="ctr">
            <a:solidFill>
              <a:schemeClr val="accent1"/>
            </a:solidFill>
            <a:prstDash val="solid"/>
            <a:miter lim="800000"/>
          </a:ln>
          <a:effectLst/>
        </p:spPr>
      </p:cxnSp>
      <p:cxnSp>
        <p:nvCxnSpPr>
          <p:cNvPr id="67" name="Straight Connector 66">
            <a:extLst>
              <a:ext uri="{FF2B5EF4-FFF2-40B4-BE49-F238E27FC236}">
                <a16:creationId xmlns:a16="http://schemas.microsoft.com/office/drawing/2014/main" id="{693CE174-358D-42F5-933D-25F7D8BE74CC}"/>
              </a:ext>
            </a:extLst>
          </p:cNvPr>
          <p:cNvCxnSpPr>
            <a:cxnSpLocks/>
          </p:cNvCxnSpPr>
          <p:nvPr/>
        </p:nvCxnSpPr>
        <p:spPr>
          <a:xfrm flipH="1">
            <a:off x="531108" y="3298932"/>
            <a:ext cx="4077099" cy="0"/>
          </a:xfrm>
          <a:prstGeom prst="line">
            <a:avLst/>
          </a:prstGeom>
          <a:noFill/>
          <a:ln w="19050" cap="flat" cmpd="sng" algn="ctr">
            <a:solidFill>
              <a:schemeClr val="accent1"/>
            </a:solidFill>
            <a:prstDash val="solid"/>
            <a:miter lim="800000"/>
          </a:ln>
          <a:effectLst/>
        </p:spPr>
      </p:cxnSp>
      <p:cxnSp>
        <p:nvCxnSpPr>
          <p:cNvPr id="68" name="Straight Connector 67">
            <a:extLst>
              <a:ext uri="{FF2B5EF4-FFF2-40B4-BE49-F238E27FC236}">
                <a16:creationId xmlns:a16="http://schemas.microsoft.com/office/drawing/2014/main" id="{0E6CC066-17E5-4893-9EBA-C60F5A988C0B}"/>
              </a:ext>
            </a:extLst>
          </p:cNvPr>
          <p:cNvCxnSpPr>
            <a:cxnSpLocks/>
          </p:cNvCxnSpPr>
          <p:nvPr/>
        </p:nvCxnSpPr>
        <p:spPr>
          <a:xfrm flipH="1">
            <a:off x="524372" y="4086327"/>
            <a:ext cx="3822513" cy="0"/>
          </a:xfrm>
          <a:prstGeom prst="line">
            <a:avLst/>
          </a:prstGeom>
          <a:noFill/>
          <a:ln w="19050" cap="flat" cmpd="sng" algn="ctr">
            <a:solidFill>
              <a:schemeClr val="accent1"/>
            </a:solidFill>
            <a:prstDash val="solid"/>
            <a:miter lim="800000"/>
          </a:ln>
          <a:effectLst/>
        </p:spPr>
      </p:cxnSp>
      <p:sp>
        <p:nvSpPr>
          <p:cNvPr id="69" name="Rectangle 68">
            <a:extLst>
              <a:ext uri="{FF2B5EF4-FFF2-40B4-BE49-F238E27FC236}">
                <a16:creationId xmlns:a16="http://schemas.microsoft.com/office/drawing/2014/main" id="{542C9A9C-7D73-42C6-908B-574EECE37939}"/>
              </a:ext>
            </a:extLst>
          </p:cNvPr>
          <p:cNvSpPr/>
          <p:nvPr/>
        </p:nvSpPr>
        <p:spPr>
          <a:xfrm>
            <a:off x="521299" y="3807647"/>
            <a:ext cx="121923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SOIL TYPE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0" name="Straight Connector 69">
            <a:extLst>
              <a:ext uri="{FF2B5EF4-FFF2-40B4-BE49-F238E27FC236}">
                <a16:creationId xmlns:a16="http://schemas.microsoft.com/office/drawing/2014/main" id="{2A8C656D-E5CB-42ED-9EDD-783D6D6D91F4}"/>
              </a:ext>
            </a:extLst>
          </p:cNvPr>
          <p:cNvCxnSpPr>
            <a:cxnSpLocks/>
          </p:cNvCxnSpPr>
          <p:nvPr/>
        </p:nvCxnSpPr>
        <p:spPr>
          <a:xfrm flipH="1">
            <a:off x="531158" y="4863369"/>
            <a:ext cx="4025793" cy="0"/>
          </a:xfrm>
          <a:prstGeom prst="line">
            <a:avLst/>
          </a:prstGeom>
          <a:noFill/>
          <a:ln w="19050" cap="flat" cmpd="sng" algn="ctr">
            <a:solidFill>
              <a:schemeClr val="accent1"/>
            </a:solidFill>
            <a:prstDash val="solid"/>
            <a:miter lim="800000"/>
          </a:ln>
          <a:effectLst/>
        </p:spPr>
      </p:cxnSp>
      <p:sp>
        <p:nvSpPr>
          <p:cNvPr id="71" name="Rectangle 70">
            <a:extLst>
              <a:ext uri="{FF2B5EF4-FFF2-40B4-BE49-F238E27FC236}">
                <a16:creationId xmlns:a16="http://schemas.microsoft.com/office/drawing/2014/main" id="{6C9AB222-D89D-4E5B-BBEC-F03D7FC455CC}"/>
              </a:ext>
            </a:extLst>
          </p:cNvPr>
          <p:cNvSpPr/>
          <p:nvPr/>
        </p:nvSpPr>
        <p:spPr>
          <a:xfrm>
            <a:off x="524372" y="4586374"/>
            <a:ext cx="2705222"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a:t>
            </a:r>
            <a:r>
              <a:rPr lang="en-US" sz="1000" b="1" spc="300" dirty="0">
                <a:solidFill>
                  <a:srgbClr val="000000"/>
                </a:solidFill>
                <a:latin typeface="Open Sans"/>
                <a:cs typeface="Knockout-HTF27-JuniorBantamwt"/>
              </a:rPr>
              <a:t> TO FIREPOINTS</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2" name="Straight Connector 71">
            <a:extLst>
              <a:ext uri="{FF2B5EF4-FFF2-40B4-BE49-F238E27FC236}">
                <a16:creationId xmlns:a16="http://schemas.microsoft.com/office/drawing/2014/main" id="{2DECE6FF-B9CE-4DF5-8998-0DC6CE527A86}"/>
              </a:ext>
            </a:extLst>
          </p:cNvPr>
          <p:cNvCxnSpPr>
            <a:cxnSpLocks/>
          </p:cNvCxnSpPr>
          <p:nvPr/>
        </p:nvCxnSpPr>
        <p:spPr>
          <a:xfrm flipH="1" flipV="1">
            <a:off x="531108" y="5528088"/>
            <a:ext cx="4713414" cy="10832"/>
          </a:xfrm>
          <a:prstGeom prst="line">
            <a:avLst/>
          </a:prstGeom>
          <a:noFill/>
          <a:ln w="19050" cap="flat" cmpd="sng" algn="ctr">
            <a:solidFill>
              <a:schemeClr val="accent1"/>
            </a:solidFill>
            <a:prstDash val="solid"/>
            <a:miter lim="800000"/>
          </a:ln>
          <a:effectLst/>
        </p:spPr>
      </p:cxnSp>
      <p:sp>
        <p:nvSpPr>
          <p:cNvPr id="80" name="Rectangle 79">
            <a:extLst>
              <a:ext uri="{FF2B5EF4-FFF2-40B4-BE49-F238E27FC236}">
                <a16:creationId xmlns:a16="http://schemas.microsoft.com/office/drawing/2014/main" id="{A8F17D1C-4CC9-4B4B-982C-3A02421F0AB2}"/>
              </a:ext>
            </a:extLst>
          </p:cNvPr>
          <p:cNvSpPr/>
          <p:nvPr/>
        </p:nvSpPr>
        <p:spPr>
          <a:xfrm>
            <a:off x="534406" y="3300488"/>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Wilderness area (4 different areas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1" name="Rectangle 80">
            <a:extLst>
              <a:ext uri="{FF2B5EF4-FFF2-40B4-BE49-F238E27FC236}">
                <a16:creationId xmlns:a16="http://schemas.microsoft.com/office/drawing/2014/main" id="{89DA7F3A-58B8-4F23-B9CF-68F488406361}"/>
              </a:ext>
            </a:extLst>
          </p:cNvPr>
          <p:cNvSpPr/>
          <p:nvPr/>
        </p:nvSpPr>
        <p:spPr>
          <a:xfrm>
            <a:off x="528158" y="4079727"/>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Type of soil (40 different types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2" name="Rectangle 81">
            <a:extLst>
              <a:ext uri="{FF2B5EF4-FFF2-40B4-BE49-F238E27FC236}">
                <a16:creationId xmlns:a16="http://schemas.microsoft.com/office/drawing/2014/main" id="{43B3D28F-739C-474E-857C-F3CBC6D05ABD}"/>
              </a:ext>
            </a:extLst>
          </p:cNvPr>
          <p:cNvSpPr/>
          <p:nvPr/>
        </p:nvSpPr>
        <p:spPr>
          <a:xfrm>
            <a:off x="534406" y="485177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wildfire ignition point</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sp>
        <p:nvSpPr>
          <p:cNvPr id="83" name="Rectangle 82">
            <a:extLst>
              <a:ext uri="{FF2B5EF4-FFF2-40B4-BE49-F238E27FC236}">
                <a16:creationId xmlns:a16="http://schemas.microsoft.com/office/drawing/2014/main" id="{02341C03-E20D-48A7-8660-E2BDC941282E}"/>
              </a:ext>
            </a:extLst>
          </p:cNvPr>
          <p:cNvSpPr/>
          <p:nvPr/>
        </p:nvSpPr>
        <p:spPr>
          <a:xfrm>
            <a:off x="534405" y="552720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Vertical distance to nearest water feature</a:t>
            </a:r>
          </a:p>
        </p:txBody>
      </p:sp>
      <p:sp>
        <p:nvSpPr>
          <p:cNvPr id="85" name="Rectangle 84">
            <a:extLst>
              <a:ext uri="{FF2B5EF4-FFF2-40B4-BE49-F238E27FC236}">
                <a16:creationId xmlns:a16="http://schemas.microsoft.com/office/drawing/2014/main" id="{8FD380F0-1014-40F5-84BA-733341C237CF}"/>
              </a:ext>
            </a:extLst>
          </p:cNvPr>
          <p:cNvSpPr/>
          <p:nvPr/>
        </p:nvSpPr>
        <p:spPr>
          <a:xfrm>
            <a:off x="8411244" y="3282122"/>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Aspect in degrees azimuth</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7" name="Rectangle 86">
            <a:extLst>
              <a:ext uri="{FF2B5EF4-FFF2-40B4-BE49-F238E27FC236}">
                <a16:creationId xmlns:a16="http://schemas.microsoft.com/office/drawing/2014/main" id="{3F412A19-DAC6-4FD6-9D9E-2A6371A19C38}"/>
              </a:ext>
            </a:extLst>
          </p:cNvPr>
          <p:cNvSpPr/>
          <p:nvPr/>
        </p:nvSpPr>
        <p:spPr>
          <a:xfrm>
            <a:off x="8400152" y="404713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Slope in degrees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8" name="Rectangle 87">
            <a:extLst>
              <a:ext uri="{FF2B5EF4-FFF2-40B4-BE49-F238E27FC236}">
                <a16:creationId xmlns:a16="http://schemas.microsoft.com/office/drawing/2014/main" id="{314D2E01-3C78-4747-8C1F-962D14B3DEE7}"/>
              </a:ext>
            </a:extLst>
          </p:cNvPr>
          <p:cNvSpPr/>
          <p:nvPr/>
        </p:nvSpPr>
        <p:spPr>
          <a:xfrm>
            <a:off x="8411243" y="2639573"/>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Elevation in meters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9" name="Rectangle 88">
            <a:extLst>
              <a:ext uri="{FF2B5EF4-FFF2-40B4-BE49-F238E27FC236}">
                <a16:creationId xmlns:a16="http://schemas.microsoft.com/office/drawing/2014/main" id="{07371C61-59C8-4897-B78B-4E7F7D964A4F}"/>
              </a:ext>
            </a:extLst>
          </p:cNvPr>
          <p:cNvSpPr/>
          <p:nvPr/>
        </p:nvSpPr>
        <p:spPr>
          <a:xfrm>
            <a:off x="8415062" y="487509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roadway</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90" name="Rectangle 89">
            <a:extLst>
              <a:ext uri="{FF2B5EF4-FFF2-40B4-BE49-F238E27FC236}">
                <a16:creationId xmlns:a16="http://schemas.microsoft.com/office/drawing/2014/main" id="{1B8CC561-7A3F-4393-BBFF-615FF9C373D3}"/>
              </a:ext>
            </a:extLst>
          </p:cNvPr>
          <p:cNvSpPr/>
          <p:nvPr/>
        </p:nvSpPr>
        <p:spPr>
          <a:xfrm>
            <a:off x="8411243" y="5523870"/>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water feature</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grpSp>
        <p:nvGrpSpPr>
          <p:cNvPr id="104" name="Graphic 6">
            <a:extLst>
              <a:ext uri="{FF2B5EF4-FFF2-40B4-BE49-F238E27FC236}">
                <a16:creationId xmlns:a16="http://schemas.microsoft.com/office/drawing/2014/main" id="{67C4C3E5-14E8-43D3-B74E-7735A919C3DF}"/>
              </a:ext>
            </a:extLst>
          </p:cNvPr>
          <p:cNvGrpSpPr/>
          <p:nvPr/>
        </p:nvGrpSpPr>
        <p:grpSpPr>
          <a:xfrm>
            <a:off x="5233711" y="3286477"/>
            <a:ext cx="1732181" cy="1730551"/>
            <a:chOff x="6753524" y="2855717"/>
            <a:chExt cx="362312" cy="361971"/>
          </a:xfrm>
          <a:solidFill>
            <a:srgbClr val="B4B4B4"/>
          </a:solidFill>
        </p:grpSpPr>
        <p:sp>
          <p:nvSpPr>
            <p:cNvPr id="105" name="Graphic 6">
              <a:extLst>
                <a:ext uri="{FF2B5EF4-FFF2-40B4-BE49-F238E27FC236}">
                  <a16:creationId xmlns:a16="http://schemas.microsoft.com/office/drawing/2014/main" id="{F12BFC68-6ECC-44C1-841B-CCA0D413D16B}"/>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6" name="Graphic 6">
              <a:extLst>
                <a:ext uri="{FF2B5EF4-FFF2-40B4-BE49-F238E27FC236}">
                  <a16:creationId xmlns:a16="http://schemas.microsoft.com/office/drawing/2014/main" id="{D7157F4B-1783-46BC-BA65-EDE1FAB39AAC}"/>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pic>
        <p:nvPicPr>
          <p:cNvPr id="14" name="Picture 13">
            <a:hlinkClick r:id="rId8"/>
            <a:extLst>
              <a:ext uri="{FF2B5EF4-FFF2-40B4-BE49-F238E27FC236}">
                <a16:creationId xmlns:a16="http://schemas.microsoft.com/office/drawing/2014/main" id="{E9FB3386-8652-438D-8991-7E050221E2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22417" y="6386717"/>
            <a:ext cx="660434" cy="311166"/>
          </a:xfrm>
          <a:prstGeom prst="rect">
            <a:avLst/>
          </a:prstGeom>
        </p:spPr>
      </p:pic>
      <p:sp>
        <p:nvSpPr>
          <p:cNvPr id="60" name="Rectangle 59">
            <a:extLst>
              <a:ext uri="{FF2B5EF4-FFF2-40B4-BE49-F238E27FC236}">
                <a16:creationId xmlns:a16="http://schemas.microsoft.com/office/drawing/2014/main" id="{DD06CA30-323B-4B80-8C8C-F83B047C3F9A}"/>
              </a:ext>
            </a:extLst>
          </p:cNvPr>
          <p:cNvSpPr/>
          <p:nvPr/>
        </p:nvSpPr>
        <p:spPr>
          <a:xfrm>
            <a:off x="10295212" y="6416596"/>
            <a:ext cx="1048648"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Dataset Source: </a:t>
            </a:r>
          </a:p>
        </p:txBody>
      </p:sp>
      <p:sp>
        <p:nvSpPr>
          <p:cNvPr id="63" name="Text Placeholder 3">
            <a:extLst>
              <a:ext uri="{FF2B5EF4-FFF2-40B4-BE49-F238E27FC236}">
                <a16:creationId xmlns:a16="http://schemas.microsoft.com/office/drawing/2014/main" id="{74F80955-BE70-484C-8F55-8BA2FF37C9D9}"/>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3" name="TextBox 2">
            <a:extLst>
              <a:ext uri="{FF2B5EF4-FFF2-40B4-BE49-F238E27FC236}">
                <a16:creationId xmlns:a16="http://schemas.microsoft.com/office/drawing/2014/main" id="{4DF8A667-B3C9-4C15-B7B6-F29E413DD92D}"/>
              </a:ext>
            </a:extLst>
          </p:cNvPr>
          <p:cNvSpPr txBox="1"/>
          <p:nvPr/>
        </p:nvSpPr>
        <p:spPr>
          <a:xfrm>
            <a:off x="5309477" y="2546840"/>
            <a:ext cx="314031" cy="161583"/>
          </a:xfrm>
          <a:prstGeom prst="rect">
            <a:avLst/>
          </a:prstGeom>
          <a:noFill/>
        </p:spPr>
        <p:txBody>
          <a:bodyPr vert="horz" wrap="square" lIns="0" tIns="0" rIns="0" bIns="0" rtlCol="0">
            <a:spAutoFit/>
          </a:bodyPr>
          <a:lstStyle/>
          <a:p>
            <a:pPr>
              <a:spcBef>
                <a:spcPts val="200"/>
              </a:spcBef>
              <a:buSzPct val="100000"/>
            </a:pPr>
            <a:r>
              <a:rPr lang="en-US" sz="1050" b="1" dirty="0">
                <a:solidFill>
                  <a:srgbClr val="99CB38"/>
                </a:solidFill>
              </a:rPr>
              <a:t>10</a:t>
            </a:r>
          </a:p>
        </p:txBody>
      </p:sp>
    </p:spTree>
    <p:extLst>
      <p:ext uri="{BB962C8B-B14F-4D97-AF65-F5344CB8AC3E}">
        <p14:creationId xmlns:p14="http://schemas.microsoft.com/office/powerpoint/2010/main" val="21887625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38E8-4552-4399-89BC-26C588C291C8}"/>
              </a:ext>
            </a:extLst>
          </p:cNvPr>
          <p:cNvSpPr>
            <a:spLocks noGrp="1"/>
          </p:cNvSpPr>
          <p:nvPr>
            <p:ph type="title"/>
          </p:nvPr>
        </p:nvSpPr>
        <p:spPr/>
        <p:txBody>
          <a:bodyPr/>
          <a:lstStyle/>
          <a:p>
            <a:r>
              <a:rPr lang="en-US" dirty="0"/>
              <a:t>Data Preparation</a:t>
            </a:r>
          </a:p>
        </p:txBody>
      </p:sp>
      <p:sp>
        <p:nvSpPr>
          <p:cNvPr id="3" name="Text Placeholder 2">
            <a:extLst>
              <a:ext uri="{FF2B5EF4-FFF2-40B4-BE49-F238E27FC236}">
                <a16:creationId xmlns:a16="http://schemas.microsoft.com/office/drawing/2014/main" id="{64488157-B65A-41EE-83D0-DE5836C66D5F}"/>
              </a:ext>
            </a:extLst>
          </p:cNvPr>
          <p:cNvSpPr>
            <a:spLocks noGrp="1"/>
          </p:cNvSpPr>
          <p:nvPr>
            <p:ph type="body" sz="quarter" idx="14"/>
          </p:nvPr>
        </p:nvSpPr>
        <p:spPr>
          <a:xfrm>
            <a:off x="546296" y="1112803"/>
            <a:ext cx="11290104" cy="208760"/>
          </a:xfrm>
        </p:spPr>
        <p:txBody>
          <a:bodyPr/>
          <a:lstStyle/>
          <a:p>
            <a:r>
              <a:rPr lang="en-US" dirty="0"/>
              <a:t>What was done to pre-process the data before inserting it into a machine learning model. </a:t>
            </a:r>
          </a:p>
          <a:p>
            <a:endParaRPr lang="en-US" dirty="0"/>
          </a:p>
        </p:txBody>
      </p:sp>
      <p:sp>
        <p:nvSpPr>
          <p:cNvPr id="4" name="Text Placeholder 3">
            <a:extLst>
              <a:ext uri="{FF2B5EF4-FFF2-40B4-BE49-F238E27FC236}">
                <a16:creationId xmlns:a16="http://schemas.microsoft.com/office/drawing/2014/main" id="{9CBA9A72-002F-470D-8704-EB44BEDF740F}"/>
              </a:ext>
            </a:extLst>
          </p:cNvPr>
          <p:cNvSpPr>
            <a:spLocks noGrp="1"/>
          </p:cNvSpPr>
          <p:nvPr>
            <p:ph type="body" sz="quarter" idx="15"/>
          </p:nvPr>
        </p:nvSpPr>
        <p:spPr/>
        <p:txBody>
          <a:bodyPr/>
          <a:lstStyle/>
          <a:p>
            <a:r>
              <a:rPr lang="en-US" dirty="0"/>
              <a:t>Apprenticeship capstone – tree coverage </a:t>
            </a:r>
          </a:p>
        </p:txBody>
      </p:sp>
      <p:sp>
        <p:nvSpPr>
          <p:cNvPr id="25" name="Text Placeholder 2">
            <a:extLst>
              <a:ext uri="{FF2B5EF4-FFF2-40B4-BE49-F238E27FC236}">
                <a16:creationId xmlns:a16="http://schemas.microsoft.com/office/drawing/2014/main" id="{9632C2EE-30EA-43C2-B397-B4E9AA8AE31A}"/>
              </a:ext>
            </a:extLst>
          </p:cNvPr>
          <p:cNvSpPr txBox="1">
            <a:spLocks/>
          </p:cNvSpPr>
          <p:nvPr/>
        </p:nvSpPr>
        <p:spPr>
          <a:xfrm>
            <a:off x="469900" y="1057863"/>
            <a:ext cx="11252200"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24" name="Group 23">
            <a:extLst>
              <a:ext uri="{FF2B5EF4-FFF2-40B4-BE49-F238E27FC236}">
                <a16:creationId xmlns:a16="http://schemas.microsoft.com/office/drawing/2014/main" id="{C1E03E4E-8A33-4D26-AE61-5EA6A85B02CF}"/>
              </a:ext>
            </a:extLst>
          </p:cNvPr>
          <p:cNvGrpSpPr/>
          <p:nvPr/>
        </p:nvGrpSpPr>
        <p:grpSpPr>
          <a:xfrm>
            <a:off x="968115" y="1588551"/>
            <a:ext cx="10255770" cy="4922285"/>
            <a:chOff x="1452179" y="1588551"/>
            <a:chExt cx="10255770" cy="4922285"/>
          </a:xfrm>
        </p:grpSpPr>
        <p:grpSp>
          <p:nvGrpSpPr>
            <p:cNvPr id="5" name="Group 4">
              <a:extLst>
                <a:ext uri="{FF2B5EF4-FFF2-40B4-BE49-F238E27FC236}">
                  <a16:creationId xmlns:a16="http://schemas.microsoft.com/office/drawing/2014/main" id="{FB2F10D4-F5BB-4A57-B862-E513C10B3177}"/>
                </a:ext>
              </a:extLst>
            </p:cNvPr>
            <p:cNvGrpSpPr/>
            <p:nvPr/>
          </p:nvGrpSpPr>
          <p:grpSpPr>
            <a:xfrm>
              <a:off x="1873828" y="2383894"/>
              <a:ext cx="9727047" cy="4126942"/>
              <a:chOff x="1887979" y="2171889"/>
              <a:chExt cx="9727047" cy="4007038"/>
            </a:xfrm>
          </p:grpSpPr>
          <p:sp>
            <p:nvSpPr>
              <p:cNvPr id="21" name="TextBox 20">
                <a:extLst>
                  <a:ext uri="{FF2B5EF4-FFF2-40B4-BE49-F238E27FC236}">
                    <a16:creationId xmlns:a16="http://schemas.microsoft.com/office/drawing/2014/main" id="{3E3CC3E3-C376-4420-AD50-5C4BF49C627B}"/>
                  </a:ext>
                </a:extLst>
              </p:cNvPr>
              <p:cNvSpPr txBox="1"/>
              <p:nvPr/>
            </p:nvSpPr>
            <p:spPr>
              <a:xfrm>
                <a:off x="1887979" y="2860078"/>
                <a:ext cx="2873373" cy="2181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 data was previously preprocessed: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No null values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Categorical values have already been encoded </a:t>
                </a:r>
                <a:endParaRPr kumimoji="0" lang="en-US" sz="2000" b="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827364A1-CFA4-468A-97B0-7F64C32791DD}"/>
                  </a:ext>
                </a:extLst>
              </p:cNvPr>
              <p:cNvSpPr txBox="1"/>
              <p:nvPr/>
            </p:nvSpPr>
            <p:spPr>
              <a:xfrm>
                <a:off x="5391069" y="2171889"/>
                <a:ext cx="2739836" cy="3735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Spruce/Fir (211,840)</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(283,301)</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Ponderosa Pine (35,754)</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Cottonwood</a:t>
                </a: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/Willow</a:t>
                </a: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(2,747)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Aspen (9,493)</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Douglas</a:t>
                </a: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t>
                </a: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 (17,367)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Krummholz (</a:t>
                </a:r>
                <a:r>
                  <a:rPr kumimoji="0" lang="en-US"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20,510)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ea typeface="+mn-ea"/>
                  <a:cs typeface="+mn-cs"/>
                </a:endParaRPr>
              </a:p>
            </p:txBody>
          </p:sp>
          <p:sp>
            <p:nvSpPr>
              <p:cNvPr id="23" name="TextBox 22">
                <a:extLst>
                  <a:ext uri="{FF2B5EF4-FFF2-40B4-BE49-F238E27FC236}">
                    <a16:creationId xmlns:a16="http://schemas.microsoft.com/office/drawing/2014/main" id="{E10F698B-D12B-4E36-9933-D17B11E409B2}"/>
                  </a:ext>
                </a:extLst>
              </p:cNvPr>
              <p:cNvSpPr txBox="1"/>
              <p:nvPr/>
            </p:nvSpPr>
            <p:spPr>
              <a:xfrm>
                <a:off x="8741653" y="2323965"/>
                <a:ext cx="2873373" cy="3854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in original form had a class imbalance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Solution: Combine all types of trees outside Lodgepole Pine</a:t>
                </a:r>
              </a:p>
              <a:p>
                <a:pPr algn="ctr">
                  <a:defRPr/>
                </a:pPr>
                <a:r>
                  <a:rPr lang="en-US"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Now only a 2.9% difference</a:t>
                </a:r>
              </a:p>
              <a:p>
                <a:pPr algn="ctr">
                  <a:defRPr/>
                </a:pPr>
                <a:endParaRPr lang="en-US"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ea typeface="+mn-ea"/>
                  <a:cs typeface="+mn-cs"/>
                </a:endParaRPr>
              </a:p>
            </p:txBody>
          </p:sp>
        </p:grpSp>
        <p:sp>
          <p:nvSpPr>
            <p:cNvPr id="26" name="Rectangle 25">
              <a:extLst>
                <a:ext uri="{FF2B5EF4-FFF2-40B4-BE49-F238E27FC236}">
                  <a16:creationId xmlns:a16="http://schemas.microsoft.com/office/drawing/2014/main" id="{6AE63D26-7547-4F6E-9522-5F5159C2A503}"/>
                </a:ext>
              </a:extLst>
            </p:cNvPr>
            <p:cNvSpPr>
              <a:spLocks/>
            </p:cNvSpPr>
            <p:nvPr/>
          </p:nvSpPr>
          <p:spPr>
            <a:xfrm>
              <a:off x="1766755" y="1966443"/>
              <a:ext cx="3087520" cy="426465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7" name="Rectangle 26">
              <a:extLst>
                <a:ext uri="{FF2B5EF4-FFF2-40B4-BE49-F238E27FC236}">
                  <a16:creationId xmlns:a16="http://schemas.microsoft.com/office/drawing/2014/main" id="{A8806C75-92E7-4405-8DC0-788CFF1EBF0F}"/>
                </a:ext>
              </a:extLst>
            </p:cNvPr>
            <p:cNvSpPr>
              <a:spLocks noChangeAspect="1"/>
            </p:cNvSpPr>
            <p:nvPr/>
          </p:nvSpPr>
          <p:spPr>
            <a:xfrm>
              <a:off x="1766755" y="1708924"/>
              <a:ext cx="3087520" cy="559844"/>
            </a:xfrm>
            <a:prstGeom prst="rect">
              <a:avLst/>
            </a:prstGeom>
            <a:solidFill>
              <a:schemeClr val="accent1"/>
            </a:solidFill>
            <a:ln w="28575">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DATA PREPROCESSED</a:t>
              </a:r>
              <a:endPar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28" name="Rectangle 27">
              <a:extLst>
                <a:ext uri="{FF2B5EF4-FFF2-40B4-BE49-F238E27FC236}">
                  <a16:creationId xmlns:a16="http://schemas.microsoft.com/office/drawing/2014/main" id="{AA111707-6944-46F5-80D6-25657B12EC56}"/>
                </a:ext>
              </a:extLst>
            </p:cNvPr>
            <p:cNvSpPr>
              <a:spLocks/>
            </p:cNvSpPr>
            <p:nvPr/>
          </p:nvSpPr>
          <p:spPr>
            <a:xfrm>
              <a:off x="5177872" y="1966397"/>
              <a:ext cx="3087520" cy="4264702"/>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9" name="Rectangle 28">
              <a:extLst>
                <a:ext uri="{FF2B5EF4-FFF2-40B4-BE49-F238E27FC236}">
                  <a16:creationId xmlns:a16="http://schemas.microsoft.com/office/drawing/2014/main" id="{1F0D8870-BF38-41CF-A012-FF0CAD5BCB21}"/>
                </a:ext>
              </a:extLst>
            </p:cNvPr>
            <p:cNvSpPr>
              <a:spLocks noChangeAspect="1"/>
            </p:cNvSpPr>
            <p:nvPr/>
          </p:nvSpPr>
          <p:spPr>
            <a:xfrm>
              <a:off x="5177872" y="1708924"/>
              <a:ext cx="3087520" cy="559844"/>
            </a:xfrm>
            <a:prstGeom prst="rect">
              <a:avLst/>
            </a:prstGeom>
            <a:solidFill>
              <a:schemeClr val="accent3"/>
            </a:solidFill>
            <a:ln w="28575">
              <a:solidFill>
                <a:schemeClr val="accent3"/>
              </a:solidFill>
            </a:ln>
            <a:effectLst/>
          </p:spPr>
          <p:style>
            <a:lnRef idx="0">
              <a:schemeClr val="accent3"/>
            </a:lnRef>
            <a:fillRef idx="3">
              <a:schemeClr val="accent3"/>
            </a:fillRef>
            <a:effectRef idx="3">
              <a:schemeClr val="accent3"/>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TREE TYPES</a:t>
              </a:r>
              <a:endParaRPr kumimoji="0" lang="en-US" sz="1100" b="0"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30" name="Rectangle 29">
              <a:extLst>
                <a:ext uri="{FF2B5EF4-FFF2-40B4-BE49-F238E27FC236}">
                  <a16:creationId xmlns:a16="http://schemas.microsoft.com/office/drawing/2014/main" id="{F4A43AAD-ED71-4ECC-A7C1-940656B80F85}"/>
                </a:ext>
              </a:extLst>
            </p:cNvPr>
            <p:cNvSpPr>
              <a:spLocks/>
            </p:cNvSpPr>
            <p:nvPr/>
          </p:nvSpPr>
          <p:spPr>
            <a:xfrm>
              <a:off x="8620429" y="1966397"/>
              <a:ext cx="3087520" cy="4264702"/>
            </a:xfrm>
            <a:prstGeom prst="rect">
              <a:avLst/>
            </a:prstGeom>
            <a:noFill/>
            <a:ln w="28575" cap="flat">
              <a:solidFill>
                <a:schemeClr val="accent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31" name="Rectangle 30">
              <a:extLst>
                <a:ext uri="{FF2B5EF4-FFF2-40B4-BE49-F238E27FC236}">
                  <a16:creationId xmlns:a16="http://schemas.microsoft.com/office/drawing/2014/main" id="{E0FAA5F0-90DA-4EA1-AFB2-4365FF326B70}"/>
                </a:ext>
              </a:extLst>
            </p:cNvPr>
            <p:cNvSpPr>
              <a:spLocks noChangeAspect="1"/>
            </p:cNvSpPr>
            <p:nvPr/>
          </p:nvSpPr>
          <p:spPr>
            <a:xfrm>
              <a:off x="8612809" y="1708312"/>
              <a:ext cx="3087520" cy="561656"/>
            </a:xfrm>
            <a:prstGeom prst="rect">
              <a:avLst/>
            </a:prstGeom>
            <a:solidFill>
              <a:srgbClr val="00ABAB"/>
            </a:solidFill>
            <a:ln w="28575">
              <a:solidFill>
                <a:srgbClr val="007680"/>
              </a:solidFill>
            </a:ln>
            <a:effectLst/>
          </p:spPr>
          <p:style>
            <a:lnRef idx="0">
              <a:schemeClr val="accent2"/>
            </a:lnRef>
            <a:fillRef idx="3">
              <a:schemeClr val="accent2"/>
            </a:fillRef>
            <a:effectRef idx="3">
              <a:schemeClr val="accent2"/>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ea typeface="Open Sans Extrabold" charset="0"/>
                  <a:cs typeface="Open Sans Extrabold" charset="0"/>
                </a:rPr>
                <a:t>BINARY CLASSIFICATION</a:t>
              </a:r>
              <a:endPar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endParaRPr>
            </a:p>
          </p:txBody>
        </p:sp>
        <p:grpSp>
          <p:nvGrpSpPr>
            <p:cNvPr id="32" name="Group 31">
              <a:extLst>
                <a:ext uri="{FF2B5EF4-FFF2-40B4-BE49-F238E27FC236}">
                  <a16:creationId xmlns:a16="http://schemas.microsoft.com/office/drawing/2014/main" id="{A260CBC9-256C-4C94-B4F0-2EC10D9FE3E4}"/>
                </a:ext>
              </a:extLst>
            </p:cNvPr>
            <p:cNvGrpSpPr/>
            <p:nvPr/>
          </p:nvGrpSpPr>
          <p:grpSpPr>
            <a:xfrm>
              <a:off x="1452179" y="1588551"/>
              <a:ext cx="619770" cy="619770"/>
              <a:chOff x="1627942" y="1556489"/>
              <a:chExt cx="619770" cy="619770"/>
            </a:xfrm>
          </p:grpSpPr>
          <p:sp>
            <p:nvSpPr>
              <p:cNvPr id="33" name="Oval 32">
                <a:extLst>
                  <a:ext uri="{FF2B5EF4-FFF2-40B4-BE49-F238E27FC236}">
                    <a16:creationId xmlns:a16="http://schemas.microsoft.com/office/drawing/2014/main" id="{C55DB4B9-D570-4BAA-B825-16F435DD5AB0}"/>
                  </a:ext>
                </a:extLst>
              </p:cNvPr>
              <p:cNvSpPr/>
              <p:nvPr/>
            </p:nvSpPr>
            <p:spPr>
              <a:xfrm>
                <a:off x="1627942"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4" name="Freeform 11">
                <a:extLst>
                  <a:ext uri="{FF2B5EF4-FFF2-40B4-BE49-F238E27FC236}">
                    <a16:creationId xmlns:a16="http://schemas.microsoft.com/office/drawing/2014/main" id="{C808DA0D-88E2-4AA5-A83B-88C6CD674EA4}"/>
                  </a:ext>
                </a:extLst>
              </p:cNvPr>
              <p:cNvSpPr>
                <a:spLocks noEditPoints="1"/>
              </p:cNvSpPr>
              <p:nvPr/>
            </p:nvSpPr>
            <p:spPr bwMode="auto">
              <a:xfrm>
                <a:off x="1652733" y="1582313"/>
                <a:ext cx="570188" cy="568123"/>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5" name="TextBox 34">
                <a:extLst>
                  <a:ext uri="{FF2B5EF4-FFF2-40B4-BE49-F238E27FC236}">
                    <a16:creationId xmlns:a16="http://schemas.microsoft.com/office/drawing/2014/main" id="{0080EE3D-ED09-4B87-AFAA-1096EF61BD15}"/>
                  </a:ext>
                </a:extLst>
              </p:cNvPr>
              <p:cNvSpPr txBox="1"/>
              <p:nvPr/>
            </p:nvSpPr>
            <p:spPr>
              <a:xfrm>
                <a:off x="1645377"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nvGrpSpPr>
            <p:cNvPr id="36" name="Group 35">
              <a:extLst>
                <a:ext uri="{FF2B5EF4-FFF2-40B4-BE49-F238E27FC236}">
                  <a16:creationId xmlns:a16="http://schemas.microsoft.com/office/drawing/2014/main" id="{A5D2047B-1E87-4F79-86C0-32FF3A689B55}"/>
                </a:ext>
              </a:extLst>
            </p:cNvPr>
            <p:cNvGrpSpPr/>
            <p:nvPr/>
          </p:nvGrpSpPr>
          <p:grpSpPr>
            <a:xfrm>
              <a:off x="4880685" y="1588551"/>
              <a:ext cx="619770" cy="619770"/>
              <a:chOff x="4991377" y="1556489"/>
              <a:chExt cx="619770" cy="619770"/>
            </a:xfrm>
          </p:grpSpPr>
          <p:sp>
            <p:nvSpPr>
              <p:cNvPr id="37" name="Oval 36">
                <a:extLst>
                  <a:ext uri="{FF2B5EF4-FFF2-40B4-BE49-F238E27FC236}">
                    <a16:creationId xmlns:a16="http://schemas.microsoft.com/office/drawing/2014/main" id="{70DCBDA7-3CFD-42FC-A459-D1E19E6BBDC1}"/>
                  </a:ext>
                </a:extLst>
              </p:cNvPr>
              <p:cNvSpPr/>
              <p:nvPr/>
            </p:nvSpPr>
            <p:spPr>
              <a:xfrm>
                <a:off x="4991377"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8" name="Freeform 20">
                <a:extLst>
                  <a:ext uri="{FF2B5EF4-FFF2-40B4-BE49-F238E27FC236}">
                    <a16:creationId xmlns:a16="http://schemas.microsoft.com/office/drawing/2014/main" id="{08AE8CCB-4C51-4E67-ACFA-117C356F72D2}"/>
                  </a:ext>
                </a:extLst>
              </p:cNvPr>
              <p:cNvSpPr>
                <a:spLocks noEditPoints="1"/>
              </p:cNvSpPr>
              <p:nvPr/>
            </p:nvSpPr>
            <p:spPr bwMode="auto">
              <a:xfrm>
                <a:off x="5018064" y="1582313"/>
                <a:ext cx="570188" cy="568123"/>
              </a:xfrm>
              <a:custGeom>
                <a:avLst/>
                <a:gdLst>
                  <a:gd name="T0" fmla="*/ 312 w 657"/>
                  <a:gd name="T1" fmla="*/ 658 h 658"/>
                  <a:gd name="T2" fmla="*/ 262 w 657"/>
                  <a:gd name="T3" fmla="*/ 652 h 658"/>
                  <a:gd name="T4" fmla="*/ 200 w 657"/>
                  <a:gd name="T5" fmla="*/ 633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6 h 658"/>
                  <a:gd name="T18" fmla="*/ 10 w 657"/>
                  <a:gd name="T19" fmla="*/ 247 h 658"/>
                  <a:gd name="T20" fmla="*/ 39 w 657"/>
                  <a:gd name="T21" fmla="*/ 173 h 658"/>
                  <a:gd name="T22" fmla="*/ 96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6 h 658"/>
                  <a:gd name="T36" fmla="*/ 512 w 657"/>
                  <a:gd name="T37" fmla="*/ 56 h 658"/>
                  <a:gd name="T38" fmla="*/ 582 w 657"/>
                  <a:gd name="T39" fmla="*/ 121 h 658"/>
                  <a:gd name="T40" fmla="*/ 631 w 657"/>
                  <a:gd name="T41" fmla="*/ 201 h 658"/>
                  <a:gd name="T42" fmla="*/ 650 w 657"/>
                  <a:gd name="T43" fmla="*/ 263 h 658"/>
                  <a:gd name="T44" fmla="*/ 657 w 657"/>
                  <a:gd name="T45" fmla="*/ 313 h 658"/>
                  <a:gd name="T46" fmla="*/ 657 w 657"/>
                  <a:gd name="T47" fmla="*/ 347 h 658"/>
                  <a:gd name="T48" fmla="*/ 650 w 657"/>
                  <a:gd name="T49" fmla="*/ 396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7 h 658"/>
                  <a:gd name="T64" fmla="*/ 242 w 657"/>
                  <a:gd name="T65" fmla="*/ 51 h 658"/>
                  <a:gd name="T66" fmla="*/ 166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6 w 657"/>
                  <a:gd name="T81" fmla="*/ 571 h 658"/>
                  <a:gd name="T82" fmla="*/ 242 w 657"/>
                  <a:gd name="T83" fmla="*/ 607 h 658"/>
                  <a:gd name="T84" fmla="*/ 329 w 657"/>
                  <a:gd name="T85" fmla="*/ 621 h 658"/>
                  <a:gd name="T86" fmla="*/ 387 w 657"/>
                  <a:gd name="T87" fmla="*/ 615 h 658"/>
                  <a:gd name="T88" fmla="*/ 467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6 h 658"/>
                  <a:gd name="T102" fmla="*/ 513 w 657"/>
                  <a:gd name="T103" fmla="*/ 105 h 658"/>
                  <a:gd name="T104" fmla="*/ 442 w 657"/>
                  <a:gd name="T105" fmla="*/ 62 h 658"/>
                  <a:gd name="T106" fmla="*/ 359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8"/>
                    </a:lnTo>
                    <a:lnTo>
                      <a:pt x="295" y="657"/>
                    </a:lnTo>
                    <a:lnTo>
                      <a:pt x="278" y="654"/>
                    </a:lnTo>
                    <a:lnTo>
                      <a:pt x="262" y="652"/>
                    </a:lnTo>
                    <a:lnTo>
                      <a:pt x="247" y="648"/>
                    </a:lnTo>
                    <a:lnTo>
                      <a:pt x="231" y="644"/>
                    </a:lnTo>
                    <a:lnTo>
                      <a:pt x="200" y="633"/>
                    </a:lnTo>
                    <a:lnTo>
                      <a:pt x="172" y="618"/>
                    </a:lnTo>
                    <a:lnTo>
                      <a:pt x="145" y="602"/>
                    </a:lnTo>
                    <a:lnTo>
                      <a:pt x="119" y="583"/>
                    </a:lnTo>
                    <a:lnTo>
                      <a:pt x="96" y="562"/>
                    </a:lnTo>
                    <a:lnTo>
                      <a:pt x="75" y="539"/>
                    </a:lnTo>
                    <a:lnTo>
                      <a:pt x="56" y="513"/>
                    </a:lnTo>
                    <a:lnTo>
                      <a:pt x="39" y="486"/>
                    </a:lnTo>
                    <a:lnTo>
                      <a:pt x="25" y="457"/>
                    </a:lnTo>
                    <a:lnTo>
                      <a:pt x="14" y="427"/>
                    </a:lnTo>
                    <a:lnTo>
                      <a:pt x="10" y="411"/>
                    </a:lnTo>
                    <a:lnTo>
                      <a:pt x="6" y="396"/>
                    </a:lnTo>
                    <a:lnTo>
                      <a:pt x="4" y="379"/>
                    </a:lnTo>
                    <a:lnTo>
                      <a:pt x="1" y="363"/>
                    </a:lnTo>
                    <a:lnTo>
                      <a:pt x="0" y="347"/>
                    </a:lnTo>
                    <a:lnTo>
                      <a:pt x="0" y="329"/>
                    </a:lnTo>
                    <a:lnTo>
                      <a:pt x="0" y="329"/>
                    </a:lnTo>
                    <a:lnTo>
                      <a:pt x="0" y="313"/>
                    </a:lnTo>
                    <a:lnTo>
                      <a:pt x="1" y="296"/>
                    </a:lnTo>
                    <a:lnTo>
                      <a:pt x="4" y="279"/>
                    </a:lnTo>
                    <a:lnTo>
                      <a:pt x="6" y="263"/>
                    </a:lnTo>
                    <a:lnTo>
                      <a:pt x="10" y="247"/>
                    </a:lnTo>
                    <a:lnTo>
                      <a:pt x="14" y="232"/>
                    </a:lnTo>
                    <a:lnTo>
                      <a:pt x="25" y="201"/>
                    </a:lnTo>
                    <a:lnTo>
                      <a:pt x="39" y="173"/>
                    </a:lnTo>
                    <a:lnTo>
                      <a:pt x="56" y="145"/>
                    </a:lnTo>
                    <a:lnTo>
                      <a:pt x="75" y="121"/>
                    </a:lnTo>
                    <a:lnTo>
                      <a:pt x="96" y="97"/>
                    </a:lnTo>
                    <a:lnTo>
                      <a:pt x="119" y="75"/>
                    </a:lnTo>
                    <a:lnTo>
                      <a:pt x="145" y="56"/>
                    </a:lnTo>
                    <a:lnTo>
                      <a:pt x="172" y="40"/>
                    </a:lnTo>
                    <a:lnTo>
                      <a:pt x="200" y="27"/>
                    </a:lnTo>
                    <a:lnTo>
                      <a:pt x="231" y="16"/>
                    </a:lnTo>
                    <a:lnTo>
                      <a:pt x="247" y="11"/>
                    </a:lnTo>
                    <a:lnTo>
                      <a:pt x="262" y="7"/>
                    </a:lnTo>
                    <a:lnTo>
                      <a:pt x="278" y="4"/>
                    </a:lnTo>
                    <a:lnTo>
                      <a:pt x="295" y="3"/>
                    </a:lnTo>
                    <a:lnTo>
                      <a:pt x="312" y="1"/>
                    </a:lnTo>
                    <a:lnTo>
                      <a:pt x="329" y="0"/>
                    </a:lnTo>
                    <a:lnTo>
                      <a:pt x="329" y="0"/>
                    </a:lnTo>
                    <a:lnTo>
                      <a:pt x="345" y="1"/>
                    </a:lnTo>
                    <a:lnTo>
                      <a:pt x="363" y="3"/>
                    </a:lnTo>
                    <a:lnTo>
                      <a:pt x="379" y="4"/>
                    </a:lnTo>
                    <a:lnTo>
                      <a:pt x="395" y="7"/>
                    </a:lnTo>
                    <a:lnTo>
                      <a:pt x="411" y="11"/>
                    </a:lnTo>
                    <a:lnTo>
                      <a:pt x="426" y="16"/>
                    </a:lnTo>
                    <a:lnTo>
                      <a:pt x="457" y="27"/>
                    </a:lnTo>
                    <a:lnTo>
                      <a:pt x="485" y="40"/>
                    </a:lnTo>
                    <a:lnTo>
                      <a:pt x="512" y="56"/>
                    </a:lnTo>
                    <a:lnTo>
                      <a:pt x="537" y="75"/>
                    </a:lnTo>
                    <a:lnTo>
                      <a:pt x="561" y="97"/>
                    </a:lnTo>
                    <a:lnTo>
                      <a:pt x="582" y="121"/>
                    </a:lnTo>
                    <a:lnTo>
                      <a:pt x="602" y="145"/>
                    </a:lnTo>
                    <a:lnTo>
                      <a:pt x="618" y="173"/>
                    </a:lnTo>
                    <a:lnTo>
                      <a:pt x="631" y="201"/>
                    </a:lnTo>
                    <a:lnTo>
                      <a:pt x="642" y="232"/>
                    </a:lnTo>
                    <a:lnTo>
                      <a:pt x="648" y="247"/>
                    </a:lnTo>
                    <a:lnTo>
                      <a:pt x="650" y="263"/>
                    </a:lnTo>
                    <a:lnTo>
                      <a:pt x="654" y="279"/>
                    </a:lnTo>
                    <a:lnTo>
                      <a:pt x="656" y="296"/>
                    </a:lnTo>
                    <a:lnTo>
                      <a:pt x="657" y="313"/>
                    </a:lnTo>
                    <a:lnTo>
                      <a:pt x="657" y="329"/>
                    </a:lnTo>
                    <a:lnTo>
                      <a:pt x="657" y="329"/>
                    </a:lnTo>
                    <a:lnTo>
                      <a:pt x="657" y="347"/>
                    </a:lnTo>
                    <a:lnTo>
                      <a:pt x="656" y="363"/>
                    </a:lnTo>
                    <a:lnTo>
                      <a:pt x="654" y="379"/>
                    </a:lnTo>
                    <a:lnTo>
                      <a:pt x="650" y="396"/>
                    </a:lnTo>
                    <a:lnTo>
                      <a:pt x="648" y="411"/>
                    </a:lnTo>
                    <a:lnTo>
                      <a:pt x="642" y="427"/>
                    </a:lnTo>
                    <a:lnTo>
                      <a:pt x="631" y="457"/>
                    </a:lnTo>
                    <a:lnTo>
                      <a:pt x="618" y="486"/>
                    </a:lnTo>
                    <a:lnTo>
                      <a:pt x="602" y="513"/>
                    </a:lnTo>
                    <a:lnTo>
                      <a:pt x="582" y="539"/>
                    </a:lnTo>
                    <a:lnTo>
                      <a:pt x="561" y="562"/>
                    </a:lnTo>
                    <a:lnTo>
                      <a:pt x="537" y="583"/>
                    </a:lnTo>
                    <a:lnTo>
                      <a:pt x="512"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299" y="40"/>
                    </a:lnTo>
                    <a:lnTo>
                      <a:pt x="270" y="44"/>
                    </a:lnTo>
                    <a:lnTo>
                      <a:pt x="242" y="51"/>
                    </a:lnTo>
                    <a:lnTo>
                      <a:pt x="215" y="62"/>
                    </a:lnTo>
                    <a:lnTo>
                      <a:pt x="189" y="74"/>
                    </a:lnTo>
                    <a:lnTo>
                      <a:pt x="166" y="89"/>
                    </a:lnTo>
                    <a:lnTo>
                      <a:pt x="144" y="105"/>
                    </a:lnTo>
                    <a:lnTo>
                      <a:pt x="122" y="123"/>
                    </a:lnTo>
                    <a:lnTo>
                      <a:pt x="103" y="144"/>
                    </a:lnTo>
                    <a:lnTo>
                      <a:pt x="87" y="166"/>
                    </a:lnTo>
                    <a:lnTo>
                      <a:pt x="72" y="191"/>
                    </a:lnTo>
                    <a:lnTo>
                      <a:pt x="60" y="216"/>
                    </a:lnTo>
                    <a:lnTo>
                      <a:pt x="51" y="243"/>
                    </a:lnTo>
                    <a:lnTo>
                      <a:pt x="43" y="271"/>
                    </a:lnTo>
                    <a:lnTo>
                      <a:pt x="39" y="300"/>
                    </a:lnTo>
                    <a:lnTo>
                      <a:pt x="37" y="329"/>
                    </a:lnTo>
                    <a:lnTo>
                      <a:pt x="37" y="329"/>
                    </a:lnTo>
                    <a:lnTo>
                      <a:pt x="39" y="359"/>
                    </a:lnTo>
                    <a:lnTo>
                      <a:pt x="43" y="388"/>
                    </a:lnTo>
                    <a:lnTo>
                      <a:pt x="51" y="416"/>
                    </a:lnTo>
                    <a:lnTo>
                      <a:pt x="60" y="443"/>
                    </a:lnTo>
                    <a:lnTo>
                      <a:pt x="72" y="468"/>
                    </a:lnTo>
                    <a:lnTo>
                      <a:pt x="87" y="492"/>
                    </a:lnTo>
                    <a:lnTo>
                      <a:pt x="103" y="515"/>
                    </a:lnTo>
                    <a:lnTo>
                      <a:pt x="122" y="535"/>
                    </a:lnTo>
                    <a:lnTo>
                      <a:pt x="144" y="554"/>
                    </a:lnTo>
                    <a:lnTo>
                      <a:pt x="166" y="571"/>
                    </a:lnTo>
                    <a:lnTo>
                      <a:pt x="189" y="586"/>
                    </a:lnTo>
                    <a:lnTo>
                      <a:pt x="215" y="598"/>
                    </a:lnTo>
                    <a:lnTo>
                      <a:pt x="242" y="607"/>
                    </a:lnTo>
                    <a:lnTo>
                      <a:pt x="270" y="615"/>
                    </a:lnTo>
                    <a:lnTo>
                      <a:pt x="299" y="619"/>
                    </a:lnTo>
                    <a:lnTo>
                      <a:pt x="329" y="621"/>
                    </a:lnTo>
                    <a:lnTo>
                      <a:pt x="329" y="621"/>
                    </a:lnTo>
                    <a:lnTo>
                      <a:pt x="359" y="619"/>
                    </a:lnTo>
                    <a:lnTo>
                      <a:pt x="387" y="615"/>
                    </a:lnTo>
                    <a:lnTo>
                      <a:pt x="415" y="607"/>
                    </a:lnTo>
                    <a:lnTo>
                      <a:pt x="442" y="598"/>
                    </a:lnTo>
                    <a:lnTo>
                      <a:pt x="467" y="586"/>
                    </a:lnTo>
                    <a:lnTo>
                      <a:pt x="492" y="571"/>
                    </a:lnTo>
                    <a:lnTo>
                      <a:pt x="513" y="554"/>
                    </a:lnTo>
                    <a:lnTo>
                      <a:pt x="535" y="535"/>
                    </a:lnTo>
                    <a:lnTo>
                      <a:pt x="553" y="515"/>
                    </a:lnTo>
                    <a:lnTo>
                      <a:pt x="570" y="492"/>
                    </a:lnTo>
                    <a:lnTo>
                      <a:pt x="584" y="468"/>
                    </a:lnTo>
                    <a:lnTo>
                      <a:pt x="596" y="443"/>
                    </a:lnTo>
                    <a:lnTo>
                      <a:pt x="607" y="416"/>
                    </a:lnTo>
                    <a:lnTo>
                      <a:pt x="614" y="388"/>
                    </a:lnTo>
                    <a:lnTo>
                      <a:pt x="618" y="359"/>
                    </a:lnTo>
                    <a:lnTo>
                      <a:pt x="619" y="329"/>
                    </a:lnTo>
                    <a:lnTo>
                      <a:pt x="619" y="329"/>
                    </a:lnTo>
                    <a:lnTo>
                      <a:pt x="618" y="300"/>
                    </a:lnTo>
                    <a:lnTo>
                      <a:pt x="614" y="271"/>
                    </a:lnTo>
                    <a:lnTo>
                      <a:pt x="607" y="243"/>
                    </a:lnTo>
                    <a:lnTo>
                      <a:pt x="596" y="216"/>
                    </a:lnTo>
                    <a:lnTo>
                      <a:pt x="584" y="191"/>
                    </a:lnTo>
                    <a:lnTo>
                      <a:pt x="570" y="166"/>
                    </a:lnTo>
                    <a:lnTo>
                      <a:pt x="553" y="144"/>
                    </a:lnTo>
                    <a:lnTo>
                      <a:pt x="535" y="123"/>
                    </a:lnTo>
                    <a:lnTo>
                      <a:pt x="513" y="105"/>
                    </a:lnTo>
                    <a:lnTo>
                      <a:pt x="492" y="89"/>
                    </a:lnTo>
                    <a:lnTo>
                      <a:pt x="467" y="74"/>
                    </a:lnTo>
                    <a:lnTo>
                      <a:pt x="442" y="62"/>
                    </a:lnTo>
                    <a:lnTo>
                      <a:pt x="415" y="51"/>
                    </a:lnTo>
                    <a:lnTo>
                      <a:pt x="387" y="44"/>
                    </a:lnTo>
                    <a:lnTo>
                      <a:pt x="359" y="40"/>
                    </a:lnTo>
                    <a:lnTo>
                      <a:pt x="329" y="37"/>
                    </a:lnTo>
                    <a:lnTo>
                      <a:pt x="329" y="3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9" name="TextBox 38">
                <a:extLst>
                  <a:ext uri="{FF2B5EF4-FFF2-40B4-BE49-F238E27FC236}">
                    <a16:creationId xmlns:a16="http://schemas.microsoft.com/office/drawing/2014/main" id="{E772F717-2254-4C36-9923-26EA95B81D80}"/>
                  </a:ext>
                </a:extLst>
              </p:cNvPr>
              <p:cNvSpPr txBox="1"/>
              <p:nvPr/>
            </p:nvSpPr>
            <p:spPr>
              <a:xfrm>
                <a:off x="5008812"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nvGrpSpPr>
            <p:cNvPr id="40" name="Group 39">
              <a:extLst>
                <a:ext uri="{FF2B5EF4-FFF2-40B4-BE49-F238E27FC236}">
                  <a16:creationId xmlns:a16="http://schemas.microsoft.com/office/drawing/2014/main" id="{26D1EBFA-CD10-4C59-811D-824B9D08BE57}"/>
                </a:ext>
              </a:extLst>
            </p:cNvPr>
            <p:cNvGrpSpPr/>
            <p:nvPr/>
          </p:nvGrpSpPr>
          <p:grpSpPr>
            <a:xfrm>
              <a:off x="8319690" y="1588551"/>
              <a:ext cx="619770" cy="619770"/>
              <a:chOff x="8324725" y="1556489"/>
              <a:chExt cx="619770" cy="619770"/>
            </a:xfrm>
          </p:grpSpPr>
          <p:sp>
            <p:nvSpPr>
              <p:cNvPr id="41" name="Oval 40">
                <a:extLst>
                  <a:ext uri="{FF2B5EF4-FFF2-40B4-BE49-F238E27FC236}">
                    <a16:creationId xmlns:a16="http://schemas.microsoft.com/office/drawing/2014/main" id="{54198103-9EA8-4935-85B7-884500D797FF}"/>
                  </a:ext>
                </a:extLst>
              </p:cNvPr>
              <p:cNvSpPr/>
              <p:nvPr/>
            </p:nvSpPr>
            <p:spPr>
              <a:xfrm>
                <a:off x="8324725"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2" name="Freeform 13">
                <a:extLst>
                  <a:ext uri="{FF2B5EF4-FFF2-40B4-BE49-F238E27FC236}">
                    <a16:creationId xmlns:a16="http://schemas.microsoft.com/office/drawing/2014/main" id="{3A7A16D1-D092-428C-8F05-4271C2774259}"/>
                  </a:ext>
                </a:extLst>
              </p:cNvPr>
              <p:cNvSpPr>
                <a:spLocks noEditPoints="1"/>
              </p:cNvSpPr>
              <p:nvPr/>
            </p:nvSpPr>
            <p:spPr bwMode="auto">
              <a:xfrm>
                <a:off x="8351409" y="1582313"/>
                <a:ext cx="570188" cy="568123"/>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ABA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43" name="TextBox 42">
                <a:extLst>
                  <a:ext uri="{FF2B5EF4-FFF2-40B4-BE49-F238E27FC236}">
                    <a16:creationId xmlns:a16="http://schemas.microsoft.com/office/drawing/2014/main" id="{54372CAE-FA3A-41E1-AF29-7177A521441A}"/>
                  </a:ext>
                </a:extLst>
              </p:cNvPr>
              <p:cNvSpPr txBox="1"/>
              <p:nvPr/>
            </p:nvSpPr>
            <p:spPr>
              <a:xfrm>
                <a:off x="8342160"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ea typeface="+mn-ea"/>
                  <a:cs typeface="+mn-cs"/>
                </a:endParaRPr>
              </a:p>
            </p:txBody>
          </p:sp>
        </p:grpSp>
      </p:grpSp>
      <p:sp>
        <p:nvSpPr>
          <p:cNvPr id="44" name="Notched Right Arrow 14">
            <a:extLst>
              <a:ext uri="{FF2B5EF4-FFF2-40B4-BE49-F238E27FC236}">
                <a16:creationId xmlns:a16="http://schemas.microsoft.com/office/drawing/2014/main" id="{70854037-7073-4BBF-B99C-F6CC9A2BFAE3}"/>
              </a:ext>
            </a:extLst>
          </p:cNvPr>
          <p:cNvSpPr/>
          <p:nvPr/>
        </p:nvSpPr>
        <p:spPr>
          <a:xfrm rot="5400000">
            <a:off x="9279126" y="3591951"/>
            <a:ext cx="786757" cy="460856"/>
          </a:xfrm>
          <a:prstGeom prst="notchedRightArrow">
            <a:avLst>
              <a:gd name="adj1" fmla="val 100000"/>
              <a:gd name="adj2" fmla="val 91021"/>
            </a:avLst>
          </a:prstGeom>
          <a:solidFill>
            <a:srgbClr val="05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sp>
        <p:nvSpPr>
          <p:cNvPr id="45" name="TextBox 44">
            <a:extLst>
              <a:ext uri="{FF2B5EF4-FFF2-40B4-BE49-F238E27FC236}">
                <a16:creationId xmlns:a16="http://schemas.microsoft.com/office/drawing/2014/main" id="{58218B02-843E-4B1E-B9C3-5A14D42237B6}"/>
              </a:ext>
            </a:extLst>
          </p:cNvPr>
          <p:cNvSpPr txBox="1"/>
          <p:nvPr/>
        </p:nvSpPr>
        <p:spPr>
          <a:xfrm>
            <a:off x="4579845" y="1636769"/>
            <a:ext cx="209884" cy="553998"/>
          </a:xfrm>
          <a:prstGeom prst="rect">
            <a:avLst/>
          </a:prstGeom>
          <a:noFill/>
        </p:spPr>
        <p:txBody>
          <a:bodyPr vert="horz" wrap="square" lIns="0" tIns="0" rIns="0" bIns="0" rtlCol="0">
            <a:spAutoFit/>
          </a:bodyPr>
          <a:lstStyle/>
          <a:p>
            <a:pPr>
              <a:spcBef>
                <a:spcPts val="200"/>
              </a:spcBef>
              <a:buSzPct val="100000"/>
            </a:pPr>
            <a:r>
              <a:rPr lang="en-US" sz="3600" dirty="0"/>
              <a:t>7</a:t>
            </a:r>
          </a:p>
        </p:txBody>
      </p:sp>
      <p:sp>
        <p:nvSpPr>
          <p:cNvPr id="47" name="Graphic 4">
            <a:extLst>
              <a:ext uri="{FF2B5EF4-FFF2-40B4-BE49-F238E27FC236}">
                <a16:creationId xmlns:a16="http://schemas.microsoft.com/office/drawing/2014/main" id="{CB2C9D99-EFCD-4ABA-8AC8-F6FC252DA7FB}"/>
              </a:ext>
            </a:extLst>
          </p:cNvPr>
          <p:cNvSpPr/>
          <p:nvPr/>
        </p:nvSpPr>
        <p:spPr>
          <a:xfrm>
            <a:off x="7935911" y="1758011"/>
            <a:ext cx="392462" cy="281201"/>
          </a:xfrm>
          <a:custGeom>
            <a:avLst/>
            <a:gdLst>
              <a:gd name="connsiteX0" fmla="*/ 125079 w 221749"/>
              <a:gd name="connsiteY0" fmla="*/ 28271 h 162171"/>
              <a:gd name="connsiteX1" fmla="*/ 178755 w 221749"/>
              <a:gd name="connsiteY1" fmla="*/ 28271 h 162171"/>
              <a:gd name="connsiteX2" fmla="*/ 206232 w 221749"/>
              <a:gd name="connsiteY2" fmla="*/ 42954 h 162171"/>
              <a:gd name="connsiteX3" fmla="*/ 220928 w 221749"/>
              <a:gd name="connsiteY3" fmla="*/ 15503 h 162171"/>
              <a:gd name="connsiteX4" fmla="*/ 193452 w 221749"/>
              <a:gd name="connsiteY4" fmla="*/ 820 h 162171"/>
              <a:gd name="connsiteX5" fmla="*/ 178755 w 221749"/>
              <a:gd name="connsiteY5" fmla="*/ 15503 h 162171"/>
              <a:gd name="connsiteX6" fmla="*/ 125079 w 221749"/>
              <a:gd name="connsiteY6" fmla="*/ 15503 h 162171"/>
              <a:gd name="connsiteX7" fmla="*/ 103993 w 221749"/>
              <a:gd name="connsiteY7" fmla="*/ 36570 h 162171"/>
              <a:gd name="connsiteX8" fmla="*/ 103993 w 221749"/>
              <a:gd name="connsiteY8" fmla="*/ 74874 h 162171"/>
              <a:gd name="connsiteX9" fmla="*/ 42010 w 221749"/>
              <a:gd name="connsiteY9" fmla="*/ 74874 h 162171"/>
              <a:gd name="connsiteX10" fmla="*/ 15172 w 221749"/>
              <a:gd name="connsiteY10" fmla="*/ 60830 h 162171"/>
              <a:gd name="connsiteX11" fmla="*/ 1115 w 221749"/>
              <a:gd name="connsiteY11" fmla="*/ 87642 h 162171"/>
              <a:gd name="connsiteX12" fmla="*/ 27952 w 221749"/>
              <a:gd name="connsiteY12" fmla="*/ 101687 h 162171"/>
              <a:gd name="connsiteX13" fmla="*/ 42010 w 221749"/>
              <a:gd name="connsiteY13" fmla="*/ 87642 h 162171"/>
              <a:gd name="connsiteX14" fmla="*/ 103993 w 221749"/>
              <a:gd name="connsiteY14" fmla="*/ 87642 h 162171"/>
              <a:gd name="connsiteX15" fmla="*/ 103993 w 221749"/>
              <a:gd name="connsiteY15" fmla="*/ 125946 h 162171"/>
              <a:gd name="connsiteX16" fmla="*/ 125079 w 221749"/>
              <a:gd name="connsiteY16" fmla="*/ 147013 h 162171"/>
              <a:gd name="connsiteX17" fmla="*/ 178755 w 221749"/>
              <a:gd name="connsiteY17" fmla="*/ 147013 h 162171"/>
              <a:gd name="connsiteX18" fmla="*/ 205593 w 221749"/>
              <a:gd name="connsiteY18" fmla="*/ 161058 h 162171"/>
              <a:gd name="connsiteX19" fmla="*/ 219650 w 221749"/>
              <a:gd name="connsiteY19" fmla="*/ 134245 h 162171"/>
              <a:gd name="connsiteX20" fmla="*/ 192813 w 221749"/>
              <a:gd name="connsiteY20" fmla="*/ 120201 h 162171"/>
              <a:gd name="connsiteX21" fmla="*/ 178755 w 221749"/>
              <a:gd name="connsiteY21" fmla="*/ 134245 h 162171"/>
              <a:gd name="connsiteX22" fmla="*/ 125079 w 221749"/>
              <a:gd name="connsiteY22" fmla="*/ 134245 h 162171"/>
              <a:gd name="connsiteX23" fmla="*/ 116772 w 221749"/>
              <a:gd name="connsiteY23" fmla="*/ 125946 h 162171"/>
              <a:gd name="connsiteX24" fmla="*/ 116772 w 221749"/>
              <a:gd name="connsiteY24" fmla="*/ 36570 h 162171"/>
              <a:gd name="connsiteX25" fmla="*/ 125079 w 221749"/>
              <a:gd name="connsiteY25" fmla="*/ 28271 h 162171"/>
              <a:gd name="connsiteX26" fmla="*/ 199203 w 221749"/>
              <a:gd name="connsiteY26" fmla="*/ 12950 h 162171"/>
              <a:gd name="connsiteX27" fmla="*/ 208149 w 221749"/>
              <a:gd name="connsiteY27" fmla="*/ 21887 h 162171"/>
              <a:gd name="connsiteX28" fmla="*/ 199203 w 221749"/>
              <a:gd name="connsiteY28" fmla="*/ 30825 h 162171"/>
              <a:gd name="connsiteX29" fmla="*/ 190257 w 221749"/>
              <a:gd name="connsiteY29" fmla="*/ 21887 h 162171"/>
              <a:gd name="connsiteX30" fmla="*/ 190257 w 221749"/>
              <a:gd name="connsiteY30" fmla="*/ 21887 h 162171"/>
              <a:gd name="connsiteX31" fmla="*/ 199203 w 221749"/>
              <a:gd name="connsiteY31" fmla="*/ 12950 h 162171"/>
              <a:gd name="connsiteX32" fmla="*/ 21562 w 221749"/>
              <a:gd name="connsiteY32" fmla="*/ 90196 h 162171"/>
              <a:gd name="connsiteX33" fmla="*/ 12616 w 221749"/>
              <a:gd name="connsiteY33" fmla="*/ 81258 h 162171"/>
              <a:gd name="connsiteX34" fmla="*/ 21562 w 221749"/>
              <a:gd name="connsiteY34" fmla="*/ 72321 h 162171"/>
              <a:gd name="connsiteX35" fmla="*/ 30508 w 221749"/>
              <a:gd name="connsiteY35" fmla="*/ 81258 h 162171"/>
              <a:gd name="connsiteX36" fmla="*/ 21562 w 221749"/>
              <a:gd name="connsiteY36" fmla="*/ 90196 h 162171"/>
              <a:gd name="connsiteX37" fmla="*/ 199203 w 221749"/>
              <a:gd name="connsiteY37" fmla="*/ 131692 h 162171"/>
              <a:gd name="connsiteX38" fmla="*/ 208149 w 221749"/>
              <a:gd name="connsiteY38" fmla="*/ 140629 h 162171"/>
              <a:gd name="connsiteX39" fmla="*/ 199203 w 221749"/>
              <a:gd name="connsiteY39" fmla="*/ 149567 h 162171"/>
              <a:gd name="connsiteX40" fmla="*/ 190257 w 221749"/>
              <a:gd name="connsiteY40" fmla="*/ 140629 h 162171"/>
              <a:gd name="connsiteX41" fmla="*/ 199203 w 221749"/>
              <a:gd name="connsiteY41" fmla="*/ 131692 h 162171"/>
              <a:gd name="connsiteX42" fmla="*/ 199203 w 221749"/>
              <a:gd name="connsiteY42" fmla="*/ 131692 h 162171"/>
              <a:gd name="connsiteX43" fmla="*/ 199203 w 221749"/>
              <a:gd name="connsiteY43" fmla="*/ 131692 h 16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1749" h="162171">
                <a:moveTo>
                  <a:pt x="125079" y="28271"/>
                </a:moveTo>
                <a:lnTo>
                  <a:pt x="178755" y="28271"/>
                </a:lnTo>
                <a:cubicBezTo>
                  <a:pt x="182589" y="39762"/>
                  <a:pt x="194730" y="46146"/>
                  <a:pt x="206232" y="42954"/>
                </a:cubicBezTo>
                <a:cubicBezTo>
                  <a:pt x="217733" y="39762"/>
                  <a:pt x="224123" y="26994"/>
                  <a:pt x="220928" y="15503"/>
                </a:cubicBezTo>
                <a:cubicBezTo>
                  <a:pt x="217094" y="4012"/>
                  <a:pt x="204954" y="-2372"/>
                  <a:pt x="193452" y="820"/>
                </a:cubicBezTo>
                <a:cubicBezTo>
                  <a:pt x="186423" y="2735"/>
                  <a:pt x="181311" y="8481"/>
                  <a:pt x="178755" y="15503"/>
                </a:cubicBezTo>
                <a:lnTo>
                  <a:pt x="125079" y="15503"/>
                </a:lnTo>
                <a:cubicBezTo>
                  <a:pt x="113578" y="15503"/>
                  <a:pt x="103993" y="25079"/>
                  <a:pt x="103993" y="36570"/>
                </a:cubicBezTo>
                <a:lnTo>
                  <a:pt x="103993" y="74874"/>
                </a:lnTo>
                <a:lnTo>
                  <a:pt x="42010" y="74874"/>
                </a:lnTo>
                <a:cubicBezTo>
                  <a:pt x="38176" y="63383"/>
                  <a:pt x="26035" y="56999"/>
                  <a:pt x="15172" y="60830"/>
                </a:cubicBezTo>
                <a:cubicBezTo>
                  <a:pt x="3671" y="64660"/>
                  <a:pt x="-2719" y="76790"/>
                  <a:pt x="1115" y="87642"/>
                </a:cubicBezTo>
                <a:cubicBezTo>
                  <a:pt x="4949" y="98495"/>
                  <a:pt x="17089" y="105517"/>
                  <a:pt x="27952" y="101687"/>
                </a:cubicBezTo>
                <a:cubicBezTo>
                  <a:pt x="34981" y="99772"/>
                  <a:pt x="40093" y="94026"/>
                  <a:pt x="42010" y="87642"/>
                </a:cubicBezTo>
                <a:lnTo>
                  <a:pt x="103993" y="87642"/>
                </a:lnTo>
                <a:lnTo>
                  <a:pt x="103993" y="125946"/>
                </a:lnTo>
                <a:cubicBezTo>
                  <a:pt x="103993" y="137437"/>
                  <a:pt x="113578" y="147013"/>
                  <a:pt x="125079" y="147013"/>
                </a:cubicBezTo>
                <a:lnTo>
                  <a:pt x="178755" y="147013"/>
                </a:lnTo>
                <a:cubicBezTo>
                  <a:pt x="182589" y="158504"/>
                  <a:pt x="194730" y="164888"/>
                  <a:pt x="205593" y="161058"/>
                </a:cubicBezTo>
                <a:cubicBezTo>
                  <a:pt x="217094" y="157228"/>
                  <a:pt x="223484" y="145098"/>
                  <a:pt x="219650" y="134245"/>
                </a:cubicBezTo>
                <a:cubicBezTo>
                  <a:pt x="215816" y="123393"/>
                  <a:pt x="203676" y="116370"/>
                  <a:pt x="192813" y="120201"/>
                </a:cubicBezTo>
                <a:cubicBezTo>
                  <a:pt x="185784" y="122116"/>
                  <a:pt x="180672" y="127861"/>
                  <a:pt x="178755" y="134245"/>
                </a:cubicBezTo>
                <a:lnTo>
                  <a:pt x="125079" y="134245"/>
                </a:lnTo>
                <a:cubicBezTo>
                  <a:pt x="120606" y="134245"/>
                  <a:pt x="116772" y="130415"/>
                  <a:pt x="116772" y="125946"/>
                </a:cubicBezTo>
                <a:lnTo>
                  <a:pt x="116772" y="36570"/>
                </a:lnTo>
                <a:cubicBezTo>
                  <a:pt x="116772" y="32102"/>
                  <a:pt x="120606" y="28910"/>
                  <a:pt x="125079" y="28271"/>
                </a:cubicBezTo>
                <a:close/>
                <a:moveTo>
                  <a:pt x="199203" y="12950"/>
                </a:moveTo>
                <a:cubicBezTo>
                  <a:pt x="204315" y="12950"/>
                  <a:pt x="208149" y="16780"/>
                  <a:pt x="208149" y="21887"/>
                </a:cubicBezTo>
                <a:cubicBezTo>
                  <a:pt x="208149" y="26994"/>
                  <a:pt x="204315" y="30825"/>
                  <a:pt x="199203" y="30825"/>
                </a:cubicBezTo>
                <a:cubicBezTo>
                  <a:pt x="194091" y="30825"/>
                  <a:pt x="190257" y="26994"/>
                  <a:pt x="190257" y="21887"/>
                </a:cubicBezTo>
                <a:cubicBezTo>
                  <a:pt x="190257" y="21887"/>
                  <a:pt x="190257" y="21887"/>
                  <a:pt x="190257" y="21887"/>
                </a:cubicBezTo>
                <a:cubicBezTo>
                  <a:pt x="190257" y="17418"/>
                  <a:pt x="194091" y="12950"/>
                  <a:pt x="199203" y="12950"/>
                </a:cubicBezTo>
                <a:close/>
                <a:moveTo>
                  <a:pt x="21562" y="90196"/>
                </a:moveTo>
                <a:cubicBezTo>
                  <a:pt x="16450" y="90196"/>
                  <a:pt x="12616" y="86366"/>
                  <a:pt x="12616" y="81258"/>
                </a:cubicBezTo>
                <a:cubicBezTo>
                  <a:pt x="12616" y="76151"/>
                  <a:pt x="16450" y="72321"/>
                  <a:pt x="21562" y="72321"/>
                </a:cubicBezTo>
                <a:cubicBezTo>
                  <a:pt x="26674" y="72321"/>
                  <a:pt x="30508" y="76151"/>
                  <a:pt x="30508" y="81258"/>
                </a:cubicBezTo>
                <a:cubicBezTo>
                  <a:pt x="30508" y="86366"/>
                  <a:pt x="26674" y="90196"/>
                  <a:pt x="21562" y="90196"/>
                </a:cubicBezTo>
                <a:close/>
                <a:moveTo>
                  <a:pt x="199203" y="131692"/>
                </a:moveTo>
                <a:cubicBezTo>
                  <a:pt x="204315" y="131692"/>
                  <a:pt x="208149" y="135522"/>
                  <a:pt x="208149" y="140629"/>
                </a:cubicBezTo>
                <a:cubicBezTo>
                  <a:pt x="208149" y="145736"/>
                  <a:pt x="204315" y="149567"/>
                  <a:pt x="199203" y="149567"/>
                </a:cubicBezTo>
                <a:cubicBezTo>
                  <a:pt x="194091" y="149567"/>
                  <a:pt x="190257" y="145736"/>
                  <a:pt x="190257" y="140629"/>
                </a:cubicBezTo>
                <a:cubicBezTo>
                  <a:pt x="190257" y="135522"/>
                  <a:pt x="194091" y="131692"/>
                  <a:pt x="199203" y="131692"/>
                </a:cubicBezTo>
                <a:cubicBezTo>
                  <a:pt x="199203" y="131692"/>
                  <a:pt x="199203" y="131692"/>
                  <a:pt x="199203" y="131692"/>
                </a:cubicBezTo>
                <a:lnTo>
                  <a:pt x="199203" y="131692"/>
                </a:lnTo>
                <a:close/>
              </a:path>
            </a:pathLst>
          </a:custGeom>
          <a:solidFill>
            <a:schemeClr val="tx1"/>
          </a:solidFill>
          <a:ln w="6390" cap="flat">
            <a:noFill/>
            <a:prstDash val="solid"/>
            <a:miter/>
          </a:ln>
        </p:spPr>
        <p:txBody>
          <a:bodyPr rtlCol="0" anchor="ctr"/>
          <a:lstStyle/>
          <a:p>
            <a:endParaRPr lang="en-US" dirty="0"/>
          </a:p>
        </p:txBody>
      </p:sp>
      <p:pic>
        <p:nvPicPr>
          <p:cNvPr id="49" name="Graphic 48" descr="Checkmark with solid fill">
            <a:extLst>
              <a:ext uri="{FF2B5EF4-FFF2-40B4-BE49-F238E27FC236}">
                <a16:creationId xmlns:a16="http://schemas.microsoft.com/office/drawing/2014/main" id="{47D3E11C-AB58-4073-B64A-A5D54E48F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080" y="1729049"/>
            <a:ext cx="373923" cy="373923"/>
          </a:xfrm>
          <a:prstGeom prst="rect">
            <a:avLst/>
          </a:prstGeom>
        </p:spPr>
      </p:pic>
    </p:spTree>
    <p:extLst>
      <p:ext uri="{BB962C8B-B14F-4D97-AF65-F5344CB8AC3E}">
        <p14:creationId xmlns:p14="http://schemas.microsoft.com/office/powerpoint/2010/main" val="246426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Decision Tree Model</a:t>
            </a:r>
          </a:p>
        </p:txBody>
      </p:sp>
    </p:spTree>
    <p:extLst>
      <p:ext uri="{BB962C8B-B14F-4D97-AF65-F5344CB8AC3E}">
        <p14:creationId xmlns:p14="http://schemas.microsoft.com/office/powerpoint/2010/main" val="3785082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7"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Methodology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610554"/>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41" name="Rectangle 40">
            <a:extLst>
              <a:ext uri="{FF2B5EF4-FFF2-40B4-BE49-F238E27FC236}">
                <a16:creationId xmlns:a16="http://schemas.microsoft.com/office/drawing/2014/main" id="{58F5DFFA-62B0-4B75-9CD2-18F50DC10831}"/>
              </a:ext>
            </a:extLst>
          </p:cNvPr>
          <p:cNvSpPr/>
          <p:nvPr/>
        </p:nvSpPr>
        <p:spPr>
          <a:xfrm>
            <a:off x="485336" y="1847804"/>
            <a:ext cx="4840426"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Methodology Overview</a:t>
            </a:r>
            <a:endPar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Straight Connector 45">
            <a:extLst>
              <a:ext uri="{FF2B5EF4-FFF2-40B4-BE49-F238E27FC236}">
                <a16:creationId xmlns:a16="http://schemas.microsoft.com/office/drawing/2014/main" id="{9229ABB8-FA49-4938-B41E-5F43DBA6CF3D}"/>
              </a:ext>
            </a:extLst>
          </p:cNvPr>
          <p:cNvCxnSpPr>
            <a:cxnSpLocks/>
          </p:cNvCxnSpPr>
          <p:nvPr/>
        </p:nvCxnSpPr>
        <p:spPr>
          <a:xfrm flipV="1">
            <a:off x="4838700" y="1894696"/>
            <a:ext cx="0" cy="4499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2924F0-0994-4232-910F-BE3A7A80281C}"/>
              </a:ext>
            </a:extLst>
          </p:cNvPr>
          <p:cNvGrpSpPr/>
          <p:nvPr/>
        </p:nvGrpSpPr>
        <p:grpSpPr>
          <a:xfrm>
            <a:off x="487384" y="2597609"/>
            <a:ext cx="5624661" cy="829046"/>
            <a:chOff x="474380" y="2481956"/>
            <a:chExt cx="5624661" cy="829046"/>
          </a:xfrm>
        </p:grpSpPr>
        <p:sp>
          <p:nvSpPr>
            <p:cNvPr id="48" name="Rectangle 47">
              <a:extLst>
                <a:ext uri="{FF2B5EF4-FFF2-40B4-BE49-F238E27FC236}">
                  <a16:creationId xmlns:a16="http://schemas.microsoft.com/office/drawing/2014/main" id="{AD799500-8FC3-4680-B333-3D6B3F21C01C}"/>
                </a:ext>
              </a:extLst>
            </p:cNvPr>
            <p:cNvSpPr/>
            <p:nvPr/>
          </p:nvSpPr>
          <p:spPr>
            <a:xfrm>
              <a:off x="1816876" y="2520871"/>
              <a:ext cx="4282165"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 Model</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Classification</a:t>
              </a:r>
            </a:p>
          </p:txBody>
        </p:sp>
        <p:cxnSp>
          <p:nvCxnSpPr>
            <p:cNvPr id="49" name="Straight Connector 48">
              <a:extLst>
                <a:ext uri="{FF2B5EF4-FFF2-40B4-BE49-F238E27FC236}">
                  <a16:creationId xmlns:a16="http://schemas.microsoft.com/office/drawing/2014/main" id="{ED632420-5C3B-46DF-8256-B9F7E8BC072F}"/>
                </a:ext>
              </a:extLst>
            </p:cNvPr>
            <p:cNvCxnSpPr>
              <a:cxnSpLocks/>
            </p:cNvCxnSpPr>
            <p:nvPr/>
          </p:nvCxnSpPr>
          <p:spPr>
            <a:xfrm>
              <a:off x="1528836" y="248195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4AFD665-5A56-421E-BEE2-CBF79BF892AC}"/>
                </a:ext>
              </a:extLst>
            </p:cNvPr>
            <p:cNvGrpSpPr/>
            <p:nvPr/>
          </p:nvGrpSpPr>
          <p:grpSpPr>
            <a:xfrm>
              <a:off x="474380" y="2483726"/>
              <a:ext cx="828058" cy="827276"/>
              <a:chOff x="474381" y="2483726"/>
              <a:chExt cx="558359" cy="557832"/>
            </a:xfrm>
          </p:grpSpPr>
          <p:sp>
            <p:nvSpPr>
              <p:cNvPr id="70" name="Graphic 4">
                <a:extLst>
                  <a:ext uri="{FF2B5EF4-FFF2-40B4-BE49-F238E27FC236}">
                    <a16:creationId xmlns:a16="http://schemas.microsoft.com/office/drawing/2014/main" id="{54517FA3-6B6B-4E77-8E86-F05921A3D8F1}"/>
                  </a:ext>
                </a:extLst>
              </p:cNvPr>
              <p:cNvSpPr/>
              <p:nvPr/>
            </p:nvSpPr>
            <p:spPr>
              <a:xfrm>
                <a:off x="474381" y="2483726"/>
                <a:ext cx="558359" cy="557832"/>
              </a:xfrm>
              <a:custGeom>
                <a:avLst/>
                <a:gdLst>
                  <a:gd name="connsiteX0" fmla="*/ 180836 w 361674"/>
                  <a:gd name="connsiteY0" fmla="*/ 12130 h 361333"/>
                  <a:gd name="connsiteX1" fmla="*/ 12780 w 361674"/>
                  <a:gd name="connsiteY1" fmla="*/ 180028 h 361333"/>
                  <a:gd name="connsiteX2" fmla="*/ 180836 w 361674"/>
                  <a:gd name="connsiteY2" fmla="*/ 347927 h 361333"/>
                  <a:gd name="connsiteX3" fmla="*/ 348891 w 361674"/>
                  <a:gd name="connsiteY3" fmla="*/ 180028 h 361333"/>
                  <a:gd name="connsiteX4" fmla="*/ 180836 w 361674"/>
                  <a:gd name="connsiteY4" fmla="*/ 12130 h 361333"/>
                  <a:gd name="connsiteX5" fmla="*/ 180836 w 361674"/>
                  <a:gd name="connsiteY5" fmla="*/ 361333 h 361333"/>
                  <a:gd name="connsiteX6" fmla="*/ 0 w 361674"/>
                  <a:gd name="connsiteY6" fmla="*/ 180667 h 361333"/>
                  <a:gd name="connsiteX7" fmla="*/ 180836 w 361674"/>
                  <a:gd name="connsiteY7" fmla="*/ 0 h 361333"/>
                  <a:gd name="connsiteX8" fmla="*/ 361671 w 361674"/>
                  <a:gd name="connsiteY8" fmla="*/ 180667 h 361333"/>
                  <a:gd name="connsiteX9" fmla="*/ 180836 w 361674"/>
                  <a:gd name="connsiteY9" fmla="*/ 361333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12130"/>
                    </a:moveTo>
                    <a:cubicBezTo>
                      <a:pt x="88181" y="12130"/>
                      <a:pt x="12780" y="87461"/>
                      <a:pt x="12780" y="180028"/>
                    </a:cubicBezTo>
                    <a:cubicBezTo>
                      <a:pt x="12780" y="272596"/>
                      <a:pt x="88181" y="347927"/>
                      <a:pt x="180836" y="347927"/>
                    </a:cubicBezTo>
                    <a:cubicBezTo>
                      <a:pt x="273490" y="347927"/>
                      <a:pt x="348891" y="272596"/>
                      <a:pt x="348891" y="180028"/>
                    </a:cubicBezTo>
                    <a:cubicBezTo>
                      <a:pt x="349530" y="87461"/>
                      <a:pt x="274128" y="12130"/>
                      <a:pt x="180836" y="12130"/>
                    </a:cubicBezTo>
                    <a:moveTo>
                      <a:pt x="180836" y="361333"/>
                    </a:moveTo>
                    <a:cubicBezTo>
                      <a:pt x="81152" y="361333"/>
                      <a:pt x="0" y="280257"/>
                      <a:pt x="0" y="180667"/>
                    </a:cubicBezTo>
                    <a:cubicBezTo>
                      <a:pt x="0" y="81077"/>
                      <a:pt x="81152" y="0"/>
                      <a:pt x="180836" y="0"/>
                    </a:cubicBezTo>
                    <a:cubicBezTo>
                      <a:pt x="280518" y="0"/>
                      <a:pt x="361671" y="81077"/>
                      <a:pt x="361671" y="180667"/>
                    </a:cubicBezTo>
                    <a:cubicBezTo>
                      <a:pt x="362310" y="280257"/>
                      <a:pt x="281157" y="361333"/>
                      <a:pt x="180836" y="361333"/>
                    </a:cubicBezTo>
                  </a:path>
                </a:pathLst>
              </a:custGeom>
              <a:solidFill>
                <a:schemeClr val="tx1"/>
              </a:solid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17DB969A-F930-4E4F-B93C-930B608F30D5}"/>
                  </a:ext>
                </a:extLst>
              </p:cNvPr>
              <p:cNvSpPr/>
              <p:nvPr/>
            </p:nvSpPr>
            <p:spPr>
              <a:xfrm>
                <a:off x="631233" y="2778411"/>
                <a:ext cx="19728" cy="51249"/>
              </a:xfrm>
              <a:custGeom>
                <a:avLst/>
                <a:gdLst>
                  <a:gd name="connsiteX0" fmla="*/ 6390 w 12779"/>
                  <a:gd name="connsiteY0" fmla="*/ 33196 h 33196"/>
                  <a:gd name="connsiteX1" fmla="*/ 0 w 12779"/>
                  <a:gd name="connsiteY1" fmla="*/ 26812 h 33196"/>
                  <a:gd name="connsiteX2" fmla="*/ 0 w 12779"/>
                  <a:gd name="connsiteY2" fmla="*/ 6384 h 33196"/>
                  <a:gd name="connsiteX3" fmla="*/ 6390 w 12779"/>
                  <a:gd name="connsiteY3" fmla="*/ 0 h 33196"/>
                  <a:gd name="connsiteX4" fmla="*/ 12780 w 12779"/>
                  <a:gd name="connsiteY4" fmla="*/ 6384 h 33196"/>
                  <a:gd name="connsiteX5" fmla="*/ 12780 w 12779"/>
                  <a:gd name="connsiteY5" fmla="*/ 26812 h 33196"/>
                  <a:gd name="connsiteX6" fmla="*/ 6390 w 12779"/>
                  <a:gd name="connsiteY6" fmla="*/ 33196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3196">
                    <a:moveTo>
                      <a:pt x="6390" y="33196"/>
                    </a:moveTo>
                    <a:cubicBezTo>
                      <a:pt x="2556" y="33196"/>
                      <a:pt x="0" y="30643"/>
                      <a:pt x="0" y="26812"/>
                    </a:cubicBezTo>
                    <a:lnTo>
                      <a:pt x="0" y="6384"/>
                    </a:lnTo>
                    <a:cubicBezTo>
                      <a:pt x="0" y="2553"/>
                      <a:pt x="2556" y="0"/>
                      <a:pt x="6390" y="0"/>
                    </a:cubicBezTo>
                    <a:cubicBezTo>
                      <a:pt x="10224" y="0"/>
                      <a:pt x="12780" y="2553"/>
                      <a:pt x="12780" y="6384"/>
                    </a:cubicBezTo>
                    <a:lnTo>
                      <a:pt x="12780" y="26812"/>
                    </a:lnTo>
                    <a:cubicBezTo>
                      <a:pt x="12780" y="30004"/>
                      <a:pt x="10224" y="33196"/>
                      <a:pt x="6390" y="33196"/>
                    </a:cubicBezTo>
                  </a:path>
                </a:pathLst>
              </a:custGeom>
              <a:solidFill>
                <a:schemeClr val="tx1"/>
              </a:solid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B65BAD9A-6AB5-45E7-9CD2-D14074E687A4}"/>
                  </a:ext>
                </a:extLst>
              </p:cNvPr>
              <p:cNvSpPr/>
              <p:nvPr/>
            </p:nvSpPr>
            <p:spPr>
              <a:xfrm>
                <a:off x="578948" y="2623678"/>
                <a:ext cx="350203" cy="242449"/>
              </a:xfrm>
              <a:custGeom>
                <a:avLst/>
                <a:gdLst>
                  <a:gd name="connsiteX0" fmla="*/ 28755 w 226842"/>
                  <a:gd name="connsiteY0" fmla="*/ 13406 h 157045"/>
                  <a:gd name="connsiteX1" fmla="*/ 12780 w 226842"/>
                  <a:gd name="connsiteY1" fmla="*/ 29366 h 157045"/>
                  <a:gd name="connsiteX2" fmla="*/ 12780 w 226842"/>
                  <a:gd name="connsiteY2" fmla="*/ 128957 h 157045"/>
                  <a:gd name="connsiteX3" fmla="*/ 28755 w 226842"/>
                  <a:gd name="connsiteY3" fmla="*/ 144916 h 157045"/>
                  <a:gd name="connsiteX4" fmla="*/ 198088 w 226842"/>
                  <a:gd name="connsiteY4" fmla="*/ 144916 h 157045"/>
                  <a:gd name="connsiteX5" fmla="*/ 214063 w 226842"/>
                  <a:gd name="connsiteY5" fmla="*/ 128957 h 157045"/>
                  <a:gd name="connsiteX6" fmla="*/ 214063 w 226842"/>
                  <a:gd name="connsiteY6" fmla="*/ 29366 h 157045"/>
                  <a:gd name="connsiteX7" fmla="*/ 198088 w 226842"/>
                  <a:gd name="connsiteY7" fmla="*/ 13406 h 157045"/>
                  <a:gd name="connsiteX8" fmla="*/ 28755 w 226842"/>
                  <a:gd name="connsiteY8" fmla="*/ 13406 h 157045"/>
                  <a:gd name="connsiteX9" fmla="*/ 198088 w 226842"/>
                  <a:gd name="connsiteY9" fmla="*/ 157046 h 157045"/>
                  <a:gd name="connsiteX10" fmla="*/ 28755 w 226842"/>
                  <a:gd name="connsiteY10" fmla="*/ 157046 h 157045"/>
                  <a:gd name="connsiteX11" fmla="*/ 0 w 226842"/>
                  <a:gd name="connsiteY11" fmla="*/ 128318 h 157045"/>
                  <a:gd name="connsiteX12" fmla="*/ 0 w 226842"/>
                  <a:gd name="connsiteY12" fmla="*/ 28728 h 157045"/>
                  <a:gd name="connsiteX13" fmla="*/ 28755 w 226842"/>
                  <a:gd name="connsiteY13" fmla="*/ 0 h 157045"/>
                  <a:gd name="connsiteX14" fmla="*/ 198088 w 226842"/>
                  <a:gd name="connsiteY14" fmla="*/ 0 h 157045"/>
                  <a:gd name="connsiteX15" fmla="*/ 226843 w 226842"/>
                  <a:gd name="connsiteY15" fmla="*/ 28728 h 157045"/>
                  <a:gd name="connsiteX16" fmla="*/ 226843 w 226842"/>
                  <a:gd name="connsiteY16" fmla="*/ 128318 h 157045"/>
                  <a:gd name="connsiteX17" fmla="*/ 198088 w 226842"/>
                  <a:gd name="connsiteY17" fmla="*/ 157046 h 1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842" h="157045">
                    <a:moveTo>
                      <a:pt x="28755" y="13406"/>
                    </a:moveTo>
                    <a:cubicBezTo>
                      <a:pt x="19809" y="13406"/>
                      <a:pt x="12780" y="20429"/>
                      <a:pt x="12780" y="29366"/>
                    </a:cubicBezTo>
                    <a:lnTo>
                      <a:pt x="12780" y="128957"/>
                    </a:lnTo>
                    <a:cubicBezTo>
                      <a:pt x="12780" y="137256"/>
                      <a:pt x="19809" y="144916"/>
                      <a:pt x="28755" y="144916"/>
                    </a:cubicBezTo>
                    <a:lnTo>
                      <a:pt x="198088" y="144916"/>
                    </a:lnTo>
                    <a:cubicBezTo>
                      <a:pt x="207034" y="144916"/>
                      <a:pt x="214063" y="137894"/>
                      <a:pt x="214063" y="128957"/>
                    </a:cubicBezTo>
                    <a:lnTo>
                      <a:pt x="214063" y="29366"/>
                    </a:lnTo>
                    <a:cubicBezTo>
                      <a:pt x="214063" y="20429"/>
                      <a:pt x="207034" y="13406"/>
                      <a:pt x="198088" y="13406"/>
                    </a:cubicBezTo>
                    <a:lnTo>
                      <a:pt x="28755" y="13406"/>
                    </a:lnTo>
                    <a:close/>
                    <a:moveTo>
                      <a:pt x="198088" y="157046"/>
                    </a:moveTo>
                    <a:lnTo>
                      <a:pt x="28755" y="157046"/>
                    </a:lnTo>
                    <a:cubicBezTo>
                      <a:pt x="12780" y="157046"/>
                      <a:pt x="0" y="144278"/>
                      <a:pt x="0" y="128318"/>
                    </a:cubicBezTo>
                    <a:lnTo>
                      <a:pt x="0" y="28728"/>
                    </a:lnTo>
                    <a:cubicBezTo>
                      <a:pt x="0" y="12768"/>
                      <a:pt x="12780" y="0"/>
                      <a:pt x="28755" y="0"/>
                    </a:cubicBezTo>
                    <a:lnTo>
                      <a:pt x="198088" y="0"/>
                    </a:lnTo>
                    <a:cubicBezTo>
                      <a:pt x="214063" y="0"/>
                      <a:pt x="226843" y="12768"/>
                      <a:pt x="226843" y="28728"/>
                    </a:cubicBezTo>
                    <a:lnTo>
                      <a:pt x="226843" y="128318"/>
                    </a:lnTo>
                    <a:cubicBezTo>
                      <a:pt x="226843" y="144278"/>
                      <a:pt x="214063" y="157046"/>
                      <a:pt x="198088" y="157046"/>
                    </a:cubicBezTo>
                  </a:path>
                </a:pathLst>
              </a:custGeom>
              <a:solidFill>
                <a:schemeClr val="tx1"/>
              </a:solid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5C9D6E47-BDEE-4B45-8EE6-7117EEE70A9B}"/>
                  </a:ext>
                </a:extLst>
              </p:cNvPr>
              <p:cNvSpPr/>
              <p:nvPr/>
            </p:nvSpPr>
            <p:spPr>
              <a:xfrm>
                <a:off x="808801" y="2737017"/>
                <a:ext cx="19728" cy="95599"/>
              </a:xfrm>
              <a:custGeom>
                <a:avLst/>
                <a:gdLst>
                  <a:gd name="connsiteX0" fmla="*/ 6390 w 12779"/>
                  <a:gd name="connsiteY0" fmla="*/ 61925 h 61924"/>
                  <a:gd name="connsiteX1" fmla="*/ 0 w 12779"/>
                  <a:gd name="connsiteY1" fmla="*/ 55541 h 61924"/>
                  <a:gd name="connsiteX2" fmla="*/ 0 w 12779"/>
                  <a:gd name="connsiteY2" fmla="*/ 6384 h 61924"/>
                  <a:gd name="connsiteX3" fmla="*/ 6390 w 12779"/>
                  <a:gd name="connsiteY3" fmla="*/ 0 h 61924"/>
                  <a:gd name="connsiteX4" fmla="*/ 12780 w 12779"/>
                  <a:gd name="connsiteY4" fmla="*/ 6384 h 61924"/>
                  <a:gd name="connsiteX5" fmla="*/ 1278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2556" y="61925"/>
                      <a:pt x="0" y="59371"/>
                      <a:pt x="0" y="55541"/>
                    </a:cubicBezTo>
                    <a:lnTo>
                      <a:pt x="0" y="6384"/>
                    </a:lnTo>
                    <a:cubicBezTo>
                      <a:pt x="0" y="2553"/>
                      <a:pt x="2556" y="0"/>
                      <a:pt x="6390" y="0"/>
                    </a:cubicBezTo>
                    <a:cubicBezTo>
                      <a:pt x="10224" y="0"/>
                      <a:pt x="12780" y="2553"/>
                      <a:pt x="12780" y="6384"/>
                    </a:cubicBezTo>
                    <a:lnTo>
                      <a:pt x="12780" y="55541"/>
                    </a:lnTo>
                    <a:cubicBezTo>
                      <a:pt x="12780" y="59371"/>
                      <a:pt x="9585" y="61925"/>
                      <a:pt x="6390" y="61925"/>
                    </a:cubicBezTo>
                  </a:path>
                </a:pathLst>
              </a:custGeom>
              <a:solidFill>
                <a:schemeClr val="tx1"/>
              </a:solid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D816FE76-BF83-410E-AB3F-FEA36242EC3F}"/>
                  </a:ext>
                </a:extLst>
              </p:cNvPr>
              <p:cNvSpPr/>
              <p:nvPr/>
            </p:nvSpPr>
            <p:spPr>
              <a:xfrm>
                <a:off x="853194" y="2715334"/>
                <a:ext cx="19728" cy="117282"/>
              </a:xfrm>
              <a:custGeom>
                <a:avLst/>
                <a:gdLst>
                  <a:gd name="connsiteX0" fmla="*/ 6390 w 12779"/>
                  <a:gd name="connsiteY0" fmla="*/ 75970 h 75969"/>
                  <a:gd name="connsiteX1" fmla="*/ 0 w 12779"/>
                  <a:gd name="connsiteY1" fmla="*/ 69586 h 75969"/>
                  <a:gd name="connsiteX2" fmla="*/ 0 w 12779"/>
                  <a:gd name="connsiteY2" fmla="*/ 6384 h 75969"/>
                  <a:gd name="connsiteX3" fmla="*/ 6390 w 12779"/>
                  <a:gd name="connsiteY3" fmla="*/ 0 h 75969"/>
                  <a:gd name="connsiteX4" fmla="*/ 12780 w 12779"/>
                  <a:gd name="connsiteY4" fmla="*/ 6384 h 75969"/>
                  <a:gd name="connsiteX5" fmla="*/ 12780 w 12779"/>
                  <a:gd name="connsiteY5" fmla="*/ 69586 h 75969"/>
                  <a:gd name="connsiteX6" fmla="*/ 6390 w 12779"/>
                  <a:gd name="connsiteY6" fmla="*/ 7597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5969">
                    <a:moveTo>
                      <a:pt x="6390" y="75970"/>
                    </a:moveTo>
                    <a:cubicBezTo>
                      <a:pt x="2556" y="75970"/>
                      <a:pt x="0" y="73416"/>
                      <a:pt x="0" y="69586"/>
                    </a:cubicBezTo>
                    <a:lnTo>
                      <a:pt x="0" y="6384"/>
                    </a:lnTo>
                    <a:cubicBezTo>
                      <a:pt x="0" y="2554"/>
                      <a:pt x="2556" y="0"/>
                      <a:pt x="6390" y="0"/>
                    </a:cubicBezTo>
                    <a:cubicBezTo>
                      <a:pt x="10224" y="0"/>
                      <a:pt x="12780" y="2554"/>
                      <a:pt x="12780" y="6384"/>
                    </a:cubicBezTo>
                    <a:lnTo>
                      <a:pt x="12780" y="69586"/>
                    </a:lnTo>
                    <a:cubicBezTo>
                      <a:pt x="12780" y="73416"/>
                      <a:pt x="9585" y="75970"/>
                      <a:pt x="6390" y="75970"/>
                    </a:cubicBezTo>
                  </a:path>
                </a:pathLst>
              </a:custGeom>
              <a:solidFill>
                <a:schemeClr val="tx1"/>
              </a:solid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B3B85539-1BAA-4D0A-926A-298D97A119A1}"/>
                  </a:ext>
                </a:extLst>
              </p:cNvPr>
              <p:cNvSpPr/>
              <p:nvPr/>
            </p:nvSpPr>
            <p:spPr>
              <a:xfrm>
                <a:off x="764409" y="2758700"/>
                <a:ext cx="19728" cy="73916"/>
              </a:xfrm>
              <a:custGeom>
                <a:avLst/>
                <a:gdLst>
                  <a:gd name="connsiteX0" fmla="*/ 6390 w 12779"/>
                  <a:gd name="connsiteY0" fmla="*/ 47880 h 47879"/>
                  <a:gd name="connsiteX1" fmla="*/ 0 w 12779"/>
                  <a:gd name="connsiteY1" fmla="*/ 41496 h 47879"/>
                  <a:gd name="connsiteX2" fmla="*/ 0 w 12779"/>
                  <a:gd name="connsiteY2" fmla="*/ 6384 h 47879"/>
                  <a:gd name="connsiteX3" fmla="*/ 6390 w 12779"/>
                  <a:gd name="connsiteY3" fmla="*/ 0 h 47879"/>
                  <a:gd name="connsiteX4" fmla="*/ 12780 w 12779"/>
                  <a:gd name="connsiteY4" fmla="*/ 6384 h 47879"/>
                  <a:gd name="connsiteX5" fmla="*/ 12780 w 12779"/>
                  <a:gd name="connsiteY5" fmla="*/ 41496 h 47879"/>
                  <a:gd name="connsiteX6" fmla="*/ 6390 w 12779"/>
                  <a:gd name="connsiteY6"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7879">
                    <a:moveTo>
                      <a:pt x="6390" y="47880"/>
                    </a:moveTo>
                    <a:cubicBezTo>
                      <a:pt x="2556" y="47880"/>
                      <a:pt x="0" y="45326"/>
                      <a:pt x="0" y="41496"/>
                    </a:cubicBezTo>
                    <a:lnTo>
                      <a:pt x="0" y="6384"/>
                    </a:lnTo>
                    <a:cubicBezTo>
                      <a:pt x="0" y="2553"/>
                      <a:pt x="2556" y="0"/>
                      <a:pt x="6390" y="0"/>
                    </a:cubicBezTo>
                    <a:cubicBezTo>
                      <a:pt x="10224" y="0"/>
                      <a:pt x="12780" y="2553"/>
                      <a:pt x="12780" y="6384"/>
                    </a:cubicBezTo>
                    <a:lnTo>
                      <a:pt x="12780" y="41496"/>
                    </a:lnTo>
                    <a:cubicBezTo>
                      <a:pt x="12780" y="45326"/>
                      <a:pt x="10224" y="47880"/>
                      <a:pt x="6390" y="47880"/>
                    </a:cubicBezTo>
                  </a:path>
                </a:pathLst>
              </a:custGeom>
              <a:solidFill>
                <a:schemeClr val="tx1"/>
              </a:solidFill>
              <a:ln w="6390" cap="flat">
                <a:noFill/>
                <a:prstDash val="solid"/>
                <a:miter/>
              </a:ln>
            </p:spPr>
            <p:txBody>
              <a:bodyPr rtlCol="0" anchor="ctr"/>
              <a:lstStyle/>
              <a:p>
                <a:endParaRPr lang="en-US" dirty="0"/>
              </a:p>
            </p:txBody>
          </p:sp>
          <p:sp>
            <p:nvSpPr>
              <p:cNvPr id="76" name="Graphic 4">
                <a:extLst>
                  <a:ext uri="{FF2B5EF4-FFF2-40B4-BE49-F238E27FC236}">
                    <a16:creationId xmlns:a16="http://schemas.microsoft.com/office/drawing/2014/main" id="{67A98C82-63A0-44B8-A062-AD13CA75ADE4}"/>
                  </a:ext>
                </a:extLst>
              </p:cNvPr>
              <p:cNvSpPr/>
              <p:nvPr/>
            </p:nvSpPr>
            <p:spPr>
              <a:xfrm>
                <a:off x="720016" y="2738988"/>
                <a:ext cx="19728" cy="93628"/>
              </a:xfrm>
              <a:custGeom>
                <a:avLst/>
                <a:gdLst>
                  <a:gd name="connsiteX0" fmla="*/ 6390 w 12779"/>
                  <a:gd name="connsiteY0" fmla="*/ 60648 h 60647"/>
                  <a:gd name="connsiteX1" fmla="*/ 0 w 12779"/>
                  <a:gd name="connsiteY1" fmla="*/ 54264 h 60647"/>
                  <a:gd name="connsiteX2" fmla="*/ 0 w 12779"/>
                  <a:gd name="connsiteY2" fmla="*/ 6384 h 60647"/>
                  <a:gd name="connsiteX3" fmla="*/ 6390 w 12779"/>
                  <a:gd name="connsiteY3" fmla="*/ 0 h 60647"/>
                  <a:gd name="connsiteX4" fmla="*/ 12780 w 12779"/>
                  <a:gd name="connsiteY4" fmla="*/ 6384 h 60647"/>
                  <a:gd name="connsiteX5" fmla="*/ 12780 w 12779"/>
                  <a:gd name="connsiteY5" fmla="*/ 54264 h 60647"/>
                  <a:gd name="connsiteX6" fmla="*/ 6390 w 12779"/>
                  <a:gd name="connsiteY6" fmla="*/ 60648 h 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0647">
                    <a:moveTo>
                      <a:pt x="6390" y="60648"/>
                    </a:moveTo>
                    <a:cubicBezTo>
                      <a:pt x="2556" y="60648"/>
                      <a:pt x="0" y="58094"/>
                      <a:pt x="0" y="54264"/>
                    </a:cubicBezTo>
                    <a:lnTo>
                      <a:pt x="0" y="6384"/>
                    </a:lnTo>
                    <a:cubicBezTo>
                      <a:pt x="0" y="2553"/>
                      <a:pt x="2556" y="0"/>
                      <a:pt x="6390" y="0"/>
                    </a:cubicBezTo>
                    <a:cubicBezTo>
                      <a:pt x="10224" y="0"/>
                      <a:pt x="12780" y="2553"/>
                      <a:pt x="12780" y="6384"/>
                    </a:cubicBezTo>
                    <a:lnTo>
                      <a:pt x="12780" y="54264"/>
                    </a:lnTo>
                    <a:cubicBezTo>
                      <a:pt x="12780" y="58094"/>
                      <a:pt x="10224" y="60648"/>
                      <a:pt x="6390" y="60648"/>
                    </a:cubicBezTo>
                  </a:path>
                </a:pathLst>
              </a:custGeom>
              <a:solidFill>
                <a:schemeClr val="tx1"/>
              </a:solidFill>
              <a:ln w="6390" cap="flat">
                <a:noFill/>
                <a:prstDash val="solid"/>
                <a:miter/>
              </a:ln>
            </p:spPr>
            <p:txBody>
              <a:bodyPr rtlCol="0" anchor="ctr"/>
              <a:lstStyle/>
              <a:p>
                <a:endParaRPr lang="en-US" dirty="0"/>
              </a:p>
            </p:txBody>
          </p:sp>
          <p:sp>
            <p:nvSpPr>
              <p:cNvPr id="77" name="Graphic 4">
                <a:extLst>
                  <a:ext uri="{FF2B5EF4-FFF2-40B4-BE49-F238E27FC236}">
                    <a16:creationId xmlns:a16="http://schemas.microsoft.com/office/drawing/2014/main" id="{405F4FC7-6939-4D5E-AE02-06D94602391F}"/>
                  </a:ext>
                </a:extLst>
              </p:cNvPr>
              <p:cNvSpPr/>
              <p:nvPr/>
            </p:nvSpPr>
            <p:spPr>
              <a:xfrm>
                <a:off x="675625" y="2765599"/>
                <a:ext cx="19728" cy="67019"/>
              </a:xfrm>
              <a:custGeom>
                <a:avLst/>
                <a:gdLst>
                  <a:gd name="connsiteX0" fmla="*/ 6390 w 12779"/>
                  <a:gd name="connsiteY0" fmla="*/ 43411 h 43411"/>
                  <a:gd name="connsiteX1" fmla="*/ 0 w 12779"/>
                  <a:gd name="connsiteY1" fmla="*/ 37027 h 43411"/>
                  <a:gd name="connsiteX2" fmla="*/ 0 w 12779"/>
                  <a:gd name="connsiteY2" fmla="*/ 6384 h 43411"/>
                  <a:gd name="connsiteX3" fmla="*/ 6390 w 12779"/>
                  <a:gd name="connsiteY3" fmla="*/ 0 h 43411"/>
                  <a:gd name="connsiteX4" fmla="*/ 12780 w 12779"/>
                  <a:gd name="connsiteY4" fmla="*/ 6384 h 43411"/>
                  <a:gd name="connsiteX5" fmla="*/ 12780 w 12779"/>
                  <a:gd name="connsiteY5" fmla="*/ 37027 h 43411"/>
                  <a:gd name="connsiteX6" fmla="*/ 6390 w 12779"/>
                  <a:gd name="connsiteY6"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3411">
                    <a:moveTo>
                      <a:pt x="6390" y="43411"/>
                    </a:moveTo>
                    <a:cubicBezTo>
                      <a:pt x="2556" y="43411"/>
                      <a:pt x="0" y="40858"/>
                      <a:pt x="0" y="37027"/>
                    </a:cubicBezTo>
                    <a:lnTo>
                      <a:pt x="0" y="6384"/>
                    </a:lnTo>
                    <a:cubicBezTo>
                      <a:pt x="0" y="2554"/>
                      <a:pt x="2556" y="0"/>
                      <a:pt x="6390" y="0"/>
                    </a:cubicBezTo>
                    <a:cubicBezTo>
                      <a:pt x="10224" y="0"/>
                      <a:pt x="12780" y="2554"/>
                      <a:pt x="12780" y="6384"/>
                    </a:cubicBezTo>
                    <a:lnTo>
                      <a:pt x="12780" y="37027"/>
                    </a:lnTo>
                    <a:cubicBezTo>
                      <a:pt x="12780" y="40858"/>
                      <a:pt x="10224" y="43411"/>
                      <a:pt x="6390" y="43411"/>
                    </a:cubicBezTo>
                  </a:path>
                </a:pathLst>
              </a:custGeom>
              <a:solidFill>
                <a:schemeClr val="tx1"/>
              </a:solidFill>
              <a:ln w="6390" cap="flat">
                <a:noFill/>
                <a:prstDash val="solid"/>
                <a:miter/>
              </a:ln>
            </p:spPr>
            <p:txBody>
              <a:bodyPr rtlCol="0" anchor="ctr"/>
              <a:lstStyle/>
              <a:p>
                <a:endParaRPr lang="en-US" dirty="0"/>
              </a:p>
            </p:txBody>
          </p:sp>
          <p:sp>
            <p:nvSpPr>
              <p:cNvPr id="78" name="Graphic 4">
                <a:extLst>
                  <a:ext uri="{FF2B5EF4-FFF2-40B4-BE49-F238E27FC236}">
                    <a16:creationId xmlns:a16="http://schemas.microsoft.com/office/drawing/2014/main" id="{DD19EFF6-A990-44B1-9983-F958B74A803D}"/>
                  </a:ext>
                </a:extLst>
              </p:cNvPr>
              <p:cNvSpPr/>
              <p:nvPr/>
            </p:nvSpPr>
            <p:spPr>
              <a:xfrm>
                <a:off x="611716" y="2656201"/>
                <a:ext cx="277399" cy="115311"/>
              </a:xfrm>
              <a:custGeom>
                <a:avLst/>
                <a:gdLst>
                  <a:gd name="connsiteX0" fmla="*/ 6252 w 179684"/>
                  <a:gd name="connsiteY0" fmla="*/ 74693 h 74692"/>
                  <a:gd name="connsiteX1" fmla="*/ 501 w 179684"/>
                  <a:gd name="connsiteY1" fmla="*/ 70862 h 74692"/>
                  <a:gd name="connsiteX2" fmla="*/ 3057 w 179684"/>
                  <a:gd name="connsiteY2" fmla="*/ 62563 h 74692"/>
                  <a:gd name="connsiteX3" fmla="*/ 79098 w 179684"/>
                  <a:gd name="connsiteY3" fmla="*/ 24259 h 74692"/>
                  <a:gd name="connsiteX4" fmla="*/ 86127 w 179684"/>
                  <a:gd name="connsiteY4" fmla="*/ 24898 h 74692"/>
                  <a:gd name="connsiteX5" fmla="*/ 106574 w 179684"/>
                  <a:gd name="connsiteY5" fmla="*/ 40858 h 74692"/>
                  <a:gd name="connsiteX6" fmla="*/ 154499 w 179684"/>
                  <a:gd name="connsiteY6" fmla="*/ 11491 h 74692"/>
                  <a:gd name="connsiteX7" fmla="*/ 151943 w 179684"/>
                  <a:gd name="connsiteY7" fmla="*/ 5746 h 74692"/>
                  <a:gd name="connsiteX8" fmla="*/ 158972 w 179684"/>
                  <a:gd name="connsiteY8" fmla="*/ 0 h 74692"/>
                  <a:gd name="connsiteX9" fmla="*/ 173669 w 179684"/>
                  <a:gd name="connsiteY9" fmla="*/ 1277 h 74692"/>
                  <a:gd name="connsiteX10" fmla="*/ 174308 w 179684"/>
                  <a:gd name="connsiteY10" fmla="*/ 1277 h 74692"/>
                  <a:gd name="connsiteX11" fmla="*/ 174308 w 179684"/>
                  <a:gd name="connsiteY11" fmla="*/ 1277 h 74692"/>
                  <a:gd name="connsiteX12" fmla="*/ 174308 w 179684"/>
                  <a:gd name="connsiteY12" fmla="*/ 1277 h 74692"/>
                  <a:gd name="connsiteX13" fmla="*/ 174947 w 179684"/>
                  <a:gd name="connsiteY13" fmla="*/ 1277 h 74692"/>
                  <a:gd name="connsiteX14" fmla="*/ 174947 w 179684"/>
                  <a:gd name="connsiteY14" fmla="*/ 1277 h 74692"/>
                  <a:gd name="connsiteX15" fmla="*/ 178781 w 179684"/>
                  <a:gd name="connsiteY15" fmla="*/ 3830 h 74692"/>
                  <a:gd name="connsiteX16" fmla="*/ 178781 w 179684"/>
                  <a:gd name="connsiteY16" fmla="*/ 3830 h 74692"/>
                  <a:gd name="connsiteX17" fmla="*/ 178781 w 179684"/>
                  <a:gd name="connsiteY17" fmla="*/ 3830 h 74692"/>
                  <a:gd name="connsiteX18" fmla="*/ 178781 w 179684"/>
                  <a:gd name="connsiteY18" fmla="*/ 3830 h 74692"/>
                  <a:gd name="connsiteX19" fmla="*/ 178781 w 179684"/>
                  <a:gd name="connsiteY19" fmla="*/ 3830 h 74692"/>
                  <a:gd name="connsiteX20" fmla="*/ 178781 w 179684"/>
                  <a:gd name="connsiteY20" fmla="*/ 3830 h 74692"/>
                  <a:gd name="connsiteX21" fmla="*/ 178781 w 179684"/>
                  <a:gd name="connsiteY21" fmla="*/ 3830 h 74692"/>
                  <a:gd name="connsiteX22" fmla="*/ 179419 w 179684"/>
                  <a:gd name="connsiteY22" fmla="*/ 8299 h 74692"/>
                  <a:gd name="connsiteX23" fmla="*/ 179419 w 179684"/>
                  <a:gd name="connsiteY23" fmla="*/ 8938 h 74692"/>
                  <a:gd name="connsiteX24" fmla="*/ 179419 w 179684"/>
                  <a:gd name="connsiteY24" fmla="*/ 8938 h 74692"/>
                  <a:gd name="connsiteX25" fmla="*/ 179419 w 179684"/>
                  <a:gd name="connsiteY25" fmla="*/ 9576 h 74692"/>
                  <a:gd name="connsiteX26" fmla="*/ 174947 w 179684"/>
                  <a:gd name="connsiteY26" fmla="*/ 22982 h 74692"/>
                  <a:gd name="connsiteX27" fmla="*/ 166640 w 179684"/>
                  <a:gd name="connsiteY27" fmla="*/ 26813 h 74692"/>
                  <a:gd name="connsiteX28" fmla="*/ 162806 w 179684"/>
                  <a:gd name="connsiteY28" fmla="*/ 21706 h 74692"/>
                  <a:gd name="connsiteX29" fmla="*/ 110408 w 179684"/>
                  <a:gd name="connsiteY29" fmla="*/ 53626 h 74692"/>
                  <a:gd name="connsiteX30" fmla="*/ 103379 w 179684"/>
                  <a:gd name="connsiteY30" fmla="*/ 52987 h 74692"/>
                  <a:gd name="connsiteX31" fmla="*/ 82293 w 179684"/>
                  <a:gd name="connsiteY31" fmla="*/ 36389 h 74692"/>
                  <a:gd name="connsiteX32" fmla="*/ 9447 w 179684"/>
                  <a:gd name="connsiteY32" fmla="*/ 72778 h 74692"/>
                  <a:gd name="connsiteX33" fmla="*/ 6252 w 179684"/>
                  <a:gd name="connsiteY33" fmla="*/ 74693 h 7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684" h="74692">
                    <a:moveTo>
                      <a:pt x="6252" y="74693"/>
                    </a:moveTo>
                    <a:cubicBezTo>
                      <a:pt x="3696" y="74693"/>
                      <a:pt x="1779" y="73416"/>
                      <a:pt x="501" y="70862"/>
                    </a:cubicBezTo>
                    <a:cubicBezTo>
                      <a:pt x="-776" y="67670"/>
                      <a:pt x="501" y="63840"/>
                      <a:pt x="3057" y="62563"/>
                    </a:cubicBezTo>
                    <a:lnTo>
                      <a:pt x="79098" y="24259"/>
                    </a:lnTo>
                    <a:cubicBezTo>
                      <a:pt x="81015" y="22982"/>
                      <a:pt x="84210" y="23621"/>
                      <a:pt x="86127" y="24898"/>
                    </a:cubicBezTo>
                    <a:lnTo>
                      <a:pt x="106574" y="40858"/>
                    </a:lnTo>
                    <a:lnTo>
                      <a:pt x="154499" y="11491"/>
                    </a:lnTo>
                    <a:cubicBezTo>
                      <a:pt x="152582" y="10214"/>
                      <a:pt x="151304" y="7661"/>
                      <a:pt x="151943" y="5746"/>
                    </a:cubicBezTo>
                    <a:cubicBezTo>
                      <a:pt x="152582" y="2554"/>
                      <a:pt x="155138" y="0"/>
                      <a:pt x="158972" y="0"/>
                    </a:cubicBezTo>
                    <a:lnTo>
                      <a:pt x="173669" y="1277"/>
                    </a:lnTo>
                    <a:cubicBezTo>
                      <a:pt x="173669" y="1277"/>
                      <a:pt x="174308" y="1277"/>
                      <a:pt x="174308" y="1277"/>
                    </a:cubicBezTo>
                    <a:cubicBezTo>
                      <a:pt x="174308" y="1277"/>
                      <a:pt x="174308" y="1277"/>
                      <a:pt x="174308" y="1277"/>
                    </a:cubicBezTo>
                    <a:lnTo>
                      <a:pt x="174308" y="1277"/>
                    </a:lnTo>
                    <a:cubicBezTo>
                      <a:pt x="174308" y="1277"/>
                      <a:pt x="174947" y="1277"/>
                      <a:pt x="174947" y="1277"/>
                    </a:cubicBezTo>
                    <a:cubicBezTo>
                      <a:pt x="174947" y="1277"/>
                      <a:pt x="174947" y="1277"/>
                      <a:pt x="174947" y="1277"/>
                    </a:cubicBezTo>
                    <a:cubicBezTo>
                      <a:pt x="176225" y="1915"/>
                      <a:pt x="177503" y="2554"/>
                      <a:pt x="178781" y="3830"/>
                    </a:cubicBezTo>
                    <a:lnTo>
                      <a:pt x="178781" y="3830"/>
                    </a:lnTo>
                    <a:cubicBezTo>
                      <a:pt x="178781" y="3830"/>
                      <a:pt x="178781" y="3830"/>
                      <a:pt x="178781" y="3830"/>
                    </a:cubicBezTo>
                    <a:cubicBezTo>
                      <a:pt x="178781" y="3830"/>
                      <a:pt x="178781" y="3830"/>
                      <a:pt x="178781" y="3830"/>
                    </a:cubicBezTo>
                    <a:lnTo>
                      <a:pt x="178781" y="3830"/>
                    </a:lnTo>
                    <a:lnTo>
                      <a:pt x="178781" y="3830"/>
                    </a:lnTo>
                    <a:cubicBezTo>
                      <a:pt x="178781" y="3830"/>
                      <a:pt x="178781" y="3830"/>
                      <a:pt x="178781" y="3830"/>
                    </a:cubicBezTo>
                    <a:cubicBezTo>
                      <a:pt x="179419" y="5107"/>
                      <a:pt x="180059" y="7022"/>
                      <a:pt x="179419" y="8299"/>
                    </a:cubicBezTo>
                    <a:cubicBezTo>
                      <a:pt x="179419" y="8299"/>
                      <a:pt x="179419" y="8938"/>
                      <a:pt x="179419" y="8938"/>
                    </a:cubicBezTo>
                    <a:cubicBezTo>
                      <a:pt x="179419" y="8938"/>
                      <a:pt x="179419" y="8938"/>
                      <a:pt x="179419" y="8938"/>
                    </a:cubicBezTo>
                    <a:cubicBezTo>
                      <a:pt x="179419" y="8938"/>
                      <a:pt x="179419" y="9576"/>
                      <a:pt x="179419" y="9576"/>
                    </a:cubicBezTo>
                    <a:lnTo>
                      <a:pt x="174947" y="22982"/>
                    </a:lnTo>
                    <a:cubicBezTo>
                      <a:pt x="173669" y="26174"/>
                      <a:pt x="169835" y="28090"/>
                      <a:pt x="166640" y="26813"/>
                    </a:cubicBezTo>
                    <a:cubicBezTo>
                      <a:pt x="164084" y="26174"/>
                      <a:pt x="162806" y="24259"/>
                      <a:pt x="162806" y="21706"/>
                    </a:cubicBezTo>
                    <a:lnTo>
                      <a:pt x="110408" y="53626"/>
                    </a:lnTo>
                    <a:cubicBezTo>
                      <a:pt x="107852" y="54902"/>
                      <a:pt x="105296" y="54902"/>
                      <a:pt x="103379" y="52987"/>
                    </a:cubicBezTo>
                    <a:lnTo>
                      <a:pt x="82293" y="36389"/>
                    </a:lnTo>
                    <a:lnTo>
                      <a:pt x="9447" y="72778"/>
                    </a:lnTo>
                    <a:cubicBezTo>
                      <a:pt x="8169" y="74054"/>
                      <a:pt x="7530" y="74693"/>
                      <a:pt x="6252" y="74693"/>
                    </a:cubicBezTo>
                  </a:path>
                </a:pathLst>
              </a:custGeom>
              <a:solidFill>
                <a:schemeClr val="tx1"/>
              </a:solidFill>
              <a:ln w="6390" cap="flat">
                <a:noFill/>
                <a:prstDash val="solid"/>
                <a:miter/>
              </a:ln>
            </p:spPr>
            <p:txBody>
              <a:bodyPr rtlCol="0" anchor="ctr"/>
              <a:lstStyle/>
              <a:p>
                <a:endParaRPr lang="en-US" dirty="0"/>
              </a:p>
            </p:txBody>
          </p:sp>
          <p:sp>
            <p:nvSpPr>
              <p:cNvPr id="79" name="Graphic 4">
                <a:extLst>
                  <a:ext uri="{FF2B5EF4-FFF2-40B4-BE49-F238E27FC236}">
                    <a16:creationId xmlns:a16="http://schemas.microsoft.com/office/drawing/2014/main" id="{A74F9A5B-0D94-4285-A8FB-DFD63F15B5E2}"/>
                  </a:ext>
                </a:extLst>
              </p:cNvPr>
              <p:cNvSpPr/>
              <p:nvPr/>
            </p:nvSpPr>
            <p:spPr>
              <a:xfrm>
                <a:off x="631233" y="2879925"/>
                <a:ext cx="245635" cy="19710"/>
              </a:xfrm>
              <a:custGeom>
                <a:avLst/>
                <a:gdLst>
                  <a:gd name="connsiteX0" fmla="*/ 152720 w 159109"/>
                  <a:gd name="connsiteY0" fmla="*/ 12768 h 12767"/>
                  <a:gd name="connsiteX1" fmla="*/ 6390 w 159109"/>
                  <a:gd name="connsiteY1" fmla="*/ 12768 h 12767"/>
                  <a:gd name="connsiteX2" fmla="*/ 0 w 159109"/>
                  <a:gd name="connsiteY2" fmla="*/ 6384 h 12767"/>
                  <a:gd name="connsiteX3" fmla="*/ 6390 w 159109"/>
                  <a:gd name="connsiteY3" fmla="*/ 0 h 12767"/>
                  <a:gd name="connsiteX4" fmla="*/ 152720 w 159109"/>
                  <a:gd name="connsiteY4" fmla="*/ 0 h 12767"/>
                  <a:gd name="connsiteX5" fmla="*/ 159110 w 159109"/>
                  <a:gd name="connsiteY5" fmla="*/ 6384 h 12767"/>
                  <a:gd name="connsiteX6" fmla="*/ 152720 w 159109"/>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09" h="12767">
                    <a:moveTo>
                      <a:pt x="152720" y="12768"/>
                    </a:moveTo>
                    <a:lnTo>
                      <a:pt x="6390" y="12768"/>
                    </a:lnTo>
                    <a:cubicBezTo>
                      <a:pt x="2556" y="12768"/>
                      <a:pt x="0" y="10214"/>
                      <a:pt x="0" y="6384"/>
                    </a:cubicBezTo>
                    <a:cubicBezTo>
                      <a:pt x="0" y="2553"/>
                      <a:pt x="2556" y="0"/>
                      <a:pt x="6390" y="0"/>
                    </a:cubicBezTo>
                    <a:lnTo>
                      <a:pt x="152720" y="0"/>
                    </a:lnTo>
                    <a:cubicBezTo>
                      <a:pt x="156553" y="0"/>
                      <a:pt x="159110" y="2553"/>
                      <a:pt x="159110" y="6384"/>
                    </a:cubicBezTo>
                    <a:cubicBezTo>
                      <a:pt x="159110" y="10214"/>
                      <a:pt x="156553" y="12768"/>
                      <a:pt x="152720" y="12768"/>
                    </a:cubicBezTo>
                  </a:path>
                </a:pathLst>
              </a:custGeom>
              <a:solidFill>
                <a:schemeClr val="tx1"/>
              </a:solidFill>
              <a:ln w="6390" cap="flat">
                <a:noFill/>
                <a:prstDash val="solid"/>
                <a:miter/>
              </a:ln>
            </p:spPr>
            <p:txBody>
              <a:bodyPr rtlCol="0" anchor="ctr"/>
              <a:lstStyle/>
              <a:p>
                <a:endParaRPr lang="en-US" dirty="0"/>
              </a:p>
            </p:txBody>
          </p:sp>
        </p:grpSp>
      </p:grpSp>
      <p:grpSp>
        <p:nvGrpSpPr>
          <p:cNvPr id="20" name="Group 19">
            <a:extLst>
              <a:ext uri="{FF2B5EF4-FFF2-40B4-BE49-F238E27FC236}">
                <a16:creationId xmlns:a16="http://schemas.microsoft.com/office/drawing/2014/main" id="{D8770AA3-5D8F-4A34-B98F-7C60D92116C4}"/>
              </a:ext>
            </a:extLst>
          </p:cNvPr>
          <p:cNvGrpSpPr/>
          <p:nvPr/>
        </p:nvGrpSpPr>
        <p:grpSpPr>
          <a:xfrm>
            <a:off x="471235" y="3918503"/>
            <a:ext cx="5624764" cy="859944"/>
            <a:chOff x="471235" y="3492388"/>
            <a:chExt cx="5624764" cy="859944"/>
          </a:xfrm>
        </p:grpSpPr>
        <p:sp>
          <p:nvSpPr>
            <p:cNvPr id="50" name="Rectangle 49">
              <a:extLst>
                <a:ext uri="{FF2B5EF4-FFF2-40B4-BE49-F238E27FC236}">
                  <a16:creationId xmlns:a16="http://schemas.microsoft.com/office/drawing/2014/main" id="{BA5D3839-5C83-4B14-ABA4-1A3C2AF10882}"/>
                </a:ext>
              </a:extLst>
            </p:cNvPr>
            <p:cNvSpPr/>
            <p:nvPr/>
          </p:nvSpPr>
          <p:spPr>
            <a:xfrm>
              <a:off x="1771561" y="3553338"/>
              <a:ext cx="4324438"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Type</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Binary Classification</a:t>
              </a:r>
            </a:p>
          </p:txBody>
        </p:sp>
        <p:cxnSp>
          <p:nvCxnSpPr>
            <p:cNvPr id="51" name="Straight Connector 50">
              <a:extLst>
                <a:ext uri="{FF2B5EF4-FFF2-40B4-BE49-F238E27FC236}">
                  <a16:creationId xmlns:a16="http://schemas.microsoft.com/office/drawing/2014/main" id="{C7FCEA20-4FC2-4468-9A40-4FEF656C2053}"/>
                </a:ext>
              </a:extLst>
            </p:cNvPr>
            <p:cNvCxnSpPr>
              <a:cxnSpLocks/>
            </p:cNvCxnSpPr>
            <p:nvPr/>
          </p:nvCxnSpPr>
          <p:spPr>
            <a:xfrm>
              <a:off x="1537954" y="352328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aphic 4">
              <a:extLst>
                <a:ext uri="{FF2B5EF4-FFF2-40B4-BE49-F238E27FC236}">
                  <a16:creationId xmlns:a16="http://schemas.microsoft.com/office/drawing/2014/main" id="{CD06C796-A51F-498A-8367-4E8F20DB5FC4}"/>
                </a:ext>
              </a:extLst>
            </p:cNvPr>
            <p:cNvGrpSpPr/>
            <p:nvPr/>
          </p:nvGrpSpPr>
          <p:grpSpPr>
            <a:xfrm>
              <a:off x="471235" y="3492388"/>
              <a:ext cx="828058" cy="827276"/>
              <a:chOff x="5708130" y="4793256"/>
              <a:chExt cx="362313" cy="361971"/>
            </a:xfrm>
            <a:solidFill>
              <a:schemeClr val="tx1"/>
            </a:solidFill>
          </p:grpSpPr>
          <p:sp>
            <p:nvSpPr>
              <p:cNvPr id="62" name="Graphic 4">
                <a:extLst>
                  <a:ext uri="{FF2B5EF4-FFF2-40B4-BE49-F238E27FC236}">
                    <a16:creationId xmlns:a16="http://schemas.microsoft.com/office/drawing/2014/main" id="{BA6C27D9-8B07-4D15-B11F-D4B538380C81}"/>
                  </a:ext>
                </a:extLst>
              </p:cNvPr>
              <p:cNvSpPr/>
              <p:nvPr/>
            </p:nvSpPr>
            <p:spPr>
              <a:xfrm>
                <a:off x="5708130" y="4793256"/>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29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4"/>
                      <a:pt x="12780" y="180667"/>
                    </a:cubicBezTo>
                    <a:cubicBezTo>
                      <a:pt x="12780" y="88099"/>
                      <a:pt x="88181" y="12129"/>
                      <a:pt x="180835" y="12129"/>
                    </a:cubicBezTo>
                    <a:cubicBezTo>
                      <a:pt x="274128" y="12129"/>
                      <a:pt x="349530" y="87461"/>
                      <a:pt x="349530" y="180028"/>
                    </a:cubicBezTo>
                    <a:lnTo>
                      <a:pt x="349530" y="180028"/>
                    </a:lnTo>
                    <a:cubicBezTo>
                      <a:pt x="349530" y="273234"/>
                      <a:pt x="274767" y="348565"/>
                      <a:pt x="181474" y="348565"/>
                    </a:cubicBezTo>
                    <a:close/>
                  </a:path>
                </a:pathLst>
              </a:custGeom>
              <a:grpFill/>
              <a:ln w="6390" cap="flat">
                <a:noFill/>
                <a:prstDash val="solid"/>
                <a:miter/>
              </a:ln>
            </p:spPr>
            <p:txBody>
              <a:bodyPr rtlCol="0" anchor="ctr"/>
              <a:lstStyle/>
              <a:p>
                <a:endParaRPr lang="en-US" dirty="0"/>
              </a:p>
            </p:txBody>
          </p:sp>
          <p:sp>
            <p:nvSpPr>
              <p:cNvPr id="66" name="Graphic 4">
                <a:extLst>
                  <a:ext uri="{FF2B5EF4-FFF2-40B4-BE49-F238E27FC236}">
                    <a16:creationId xmlns:a16="http://schemas.microsoft.com/office/drawing/2014/main" id="{31B94D0A-159D-4FBB-9211-1C6201E6899F}"/>
                  </a:ext>
                </a:extLst>
              </p:cNvPr>
              <p:cNvSpPr/>
              <p:nvPr/>
            </p:nvSpPr>
            <p:spPr>
              <a:xfrm>
                <a:off x="5768196" y="4960128"/>
                <a:ext cx="136744" cy="131898"/>
              </a:xfrm>
              <a:custGeom>
                <a:avLst/>
                <a:gdLst>
                  <a:gd name="connsiteX0" fmla="*/ 128438 w 136744"/>
                  <a:gd name="connsiteY0" fmla="*/ 54014 h 131898"/>
                  <a:gd name="connsiteX1" fmla="*/ 123965 w 136744"/>
                  <a:gd name="connsiteY1" fmla="*/ 49545 h 131898"/>
                  <a:gd name="connsiteX2" fmla="*/ 125243 w 136744"/>
                  <a:gd name="connsiteY2" fmla="*/ 43161 h 131898"/>
                  <a:gd name="connsiteX3" fmla="*/ 121409 w 136744"/>
                  <a:gd name="connsiteY3" fmla="*/ 22732 h 131898"/>
                  <a:gd name="connsiteX4" fmla="*/ 109268 w 136744"/>
                  <a:gd name="connsiteY4" fmla="*/ 20817 h 131898"/>
                  <a:gd name="connsiteX5" fmla="*/ 103517 w 136744"/>
                  <a:gd name="connsiteY5" fmla="*/ 20179 h 131898"/>
                  <a:gd name="connsiteX6" fmla="*/ 100961 w 136744"/>
                  <a:gd name="connsiteY6" fmla="*/ 14433 h 131898"/>
                  <a:gd name="connsiteX7" fmla="*/ 90737 w 136744"/>
                  <a:gd name="connsiteY7" fmla="*/ 1027 h 131898"/>
                  <a:gd name="connsiteX8" fmla="*/ 74762 w 136744"/>
                  <a:gd name="connsiteY8" fmla="*/ 5495 h 131898"/>
                  <a:gd name="connsiteX9" fmla="*/ 69650 w 136744"/>
                  <a:gd name="connsiteY9" fmla="*/ 8687 h 131898"/>
                  <a:gd name="connsiteX10" fmla="*/ 64538 w 136744"/>
                  <a:gd name="connsiteY10" fmla="*/ 5495 h 131898"/>
                  <a:gd name="connsiteX11" fmla="*/ 48563 w 136744"/>
                  <a:gd name="connsiteY11" fmla="*/ 388 h 131898"/>
                  <a:gd name="connsiteX12" fmla="*/ 38340 w 136744"/>
                  <a:gd name="connsiteY12" fmla="*/ 13795 h 131898"/>
                  <a:gd name="connsiteX13" fmla="*/ 35783 w 136744"/>
                  <a:gd name="connsiteY13" fmla="*/ 18902 h 131898"/>
                  <a:gd name="connsiteX14" fmla="*/ 29394 w 136744"/>
                  <a:gd name="connsiteY14" fmla="*/ 19540 h 131898"/>
                  <a:gd name="connsiteX15" fmla="*/ 13419 w 136744"/>
                  <a:gd name="connsiteY15" fmla="*/ 24647 h 131898"/>
                  <a:gd name="connsiteX16" fmla="*/ 12780 w 136744"/>
                  <a:gd name="connsiteY16" fmla="*/ 41246 h 131898"/>
                  <a:gd name="connsiteX17" fmla="*/ 14058 w 136744"/>
                  <a:gd name="connsiteY17" fmla="*/ 46991 h 131898"/>
                  <a:gd name="connsiteX18" fmla="*/ 9585 w 136744"/>
                  <a:gd name="connsiteY18" fmla="*/ 50822 h 131898"/>
                  <a:gd name="connsiteX19" fmla="*/ 0 w 136744"/>
                  <a:gd name="connsiteY19" fmla="*/ 64228 h 131898"/>
                  <a:gd name="connsiteX20" fmla="*/ 9585 w 136744"/>
                  <a:gd name="connsiteY20" fmla="*/ 77634 h 131898"/>
                  <a:gd name="connsiteX21" fmla="*/ 14058 w 136744"/>
                  <a:gd name="connsiteY21" fmla="*/ 82103 h 131898"/>
                  <a:gd name="connsiteX22" fmla="*/ 12780 w 136744"/>
                  <a:gd name="connsiteY22" fmla="*/ 88487 h 131898"/>
                  <a:gd name="connsiteX23" fmla="*/ 12780 w 136744"/>
                  <a:gd name="connsiteY23" fmla="*/ 105085 h 131898"/>
                  <a:gd name="connsiteX24" fmla="*/ 28755 w 136744"/>
                  <a:gd name="connsiteY24" fmla="*/ 110831 h 131898"/>
                  <a:gd name="connsiteX25" fmla="*/ 34505 w 136744"/>
                  <a:gd name="connsiteY25" fmla="*/ 111469 h 131898"/>
                  <a:gd name="connsiteX26" fmla="*/ 37062 w 136744"/>
                  <a:gd name="connsiteY26" fmla="*/ 117215 h 131898"/>
                  <a:gd name="connsiteX27" fmla="*/ 46646 w 136744"/>
                  <a:gd name="connsiteY27" fmla="*/ 130621 h 131898"/>
                  <a:gd name="connsiteX28" fmla="*/ 62621 w 136744"/>
                  <a:gd name="connsiteY28" fmla="*/ 126152 h 131898"/>
                  <a:gd name="connsiteX29" fmla="*/ 67733 w 136744"/>
                  <a:gd name="connsiteY29" fmla="*/ 122961 h 131898"/>
                  <a:gd name="connsiteX30" fmla="*/ 72845 w 136744"/>
                  <a:gd name="connsiteY30" fmla="*/ 126152 h 131898"/>
                  <a:gd name="connsiteX31" fmla="*/ 85625 w 136744"/>
                  <a:gd name="connsiteY31" fmla="*/ 131898 h 131898"/>
                  <a:gd name="connsiteX32" fmla="*/ 88820 w 136744"/>
                  <a:gd name="connsiteY32" fmla="*/ 131260 h 131898"/>
                  <a:gd name="connsiteX33" fmla="*/ 99044 w 136744"/>
                  <a:gd name="connsiteY33" fmla="*/ 117853 h 131898"/>
                  <a:gd name="connsiteX34" fmla="*/ 101600 w 136744"/>
                  <a:gd name="connsiteY34" fmla="*/ 112746 h 131898"/>
                  <a:gd name="connsiteX35" fmla="*/ 107990 w 136744"/>
                  <a:gd name="connsiteY35" fmla="*/ 112108 h 131898"/>
                  <a:gd name="connsiteX36" fmla="*/ 125882 w 136744"/>
                  <a:gd name="connsiteY36" fmla="*/ 102532 h 131898"/>
                  <a:gd name="connsiteX37" fmla="*/ 123965 w 136744"/>
                  <a:gd name="connsiteY37" fmla="*/ 90402 h 131898"/>
                  <a:gd name="connsiteX38" fmla="*/ 122687 w 136744"/>
                  <a:gd name="connsiteY38" fmla="*/ 84657 h 131898"/>
                  <a:gd name="connsiteX39" fmla="*/ 127160 w 136744"/>
                  <a:gd name="connsiteY39" fmla="*/ 80826 h 131898"/>
                  <a:gd name="connsiteX40" fmla="*/ 136744 w 136744"/>
                  <a:gd name="connsiteY40" fmla="*/ 66782 h 131898"/>
                  <a:gd name="connsiteX41" fmla="*/ 128438 w 136744"/>
                  <a:gd name="connsiteY41" fmla="*/ 54014 h 131898"/>
                  <a:gd name="connsiteX42" fmla="*/ 120131 w 136744"/>
                  <a:gd name="connsiteY42" fmla="*/ 71250 h 131898"/>
                  <a:gd name="connsiteX43" fmla="*/ 111185 w 136744"/>
                  <a:gd name="connsiteY43" fmla="*/ 81465 h 131898"/>
                  <a:gd name="connsiteX44" fmla="*/ 112463 w 136744"/>
                  <a:gd name="connsiteY44" fmla="*/ 94871 h 131898"/>
                  <a:gd name="connsiteX45" fmla="*/ 113741 w 136744"/>
                  <a:gd name="connsiteY45" fmla="*/ 99978 h 131898"/>
                  <a:gd name="connsiteX46" fmla="*/ 107990 w 136744"/>
                  <a:gd name="connsiteY46" fmla="*/ 99978 h 131898"/>
                  <a:gd name="connsiteX47" fmla="*/ 94571 w 136744"/>
                  <a:gd name="connsiteY47" fmla="*/ 103170 h 131898"/>
                  <a:gd name="connsiteX48" fmla="*/ 87542 w 136744"/>
                  <a:gd name="connsiteY48" fmla="*/ 114661 h 131898"/>
                  <a:gd name="connsiteX49" fmla="*/ 84986 w 136744"/>
                  <a:gd name="connsiteY49" fmla="*/ 119769 h 131898"/>
                  <a:gd name="connsiteX50" fmla="*/ 79874 w 136744"/>
                  <a:gd name="connsiteY50" fmla="*/ 116577 h 131898"/>
                  <a:gd name="connsiteX51" fmla="*/ 67733 w 136744"/>
                  <a:gd name="connsiteY51" fmla="*/ 110831 h 131898"/>
                  <a:gd name="connsiteX52" fmla="*/ 67733 w 136744"/>
                  <a:gd name="connsiteY52" fmla="*/ 110831 h 131898"/>
                  <a:gd name="connsiteX53" fmla="*/ 54953 w 136744"/>
                  <a:gd name="connsiteY53" fmla="*/ 115938 h 131898"/>
                  <a:gd name="connsiteX54" fmla="*/ 50480 w 136744"/>
                  <a:gd name="connsiteY54" fmla="*/ 118492 h 131898"/>
                  <a:gd name="connsiteX55" fmla="*/ 48563 w 136744"/>
                  <a:gd name="connsiteY55" fmla="*/ 113385 h 131898"/>
                  <a:gd name="connsiteX56" fmla="*/ 41535 w 136744"/>
                  <a:gd name="connsiteY56" fmla="*/ 101255 h 131898"/>
                  <a:gd name="connsiteX57" fmla="*/ 28115 w 136744"/>
                  <a:gd name="connsiteY57" fmla="*/ 98063 h 131898"/>
                  <a:gd name="connsiteX58" fmla="*/ 22365 w 136744"/>
                  <a:gd name="connsiteY58" fmla="*/ 98063 h 131898"/>
                  <a:gd name="connsiteX59" fmla="*/ 23643 w 136744"/>
                  <a:gd name="connsiteY59" fmla="*/ 92956 h 131898"/>
                  <a:gd name="connsiteX60" fmla="*/ 16614 w 136744"/>
                  <a:gd name="connsiteY60" fmla="*/ 68697 h 131898"/>
                  <a:gd name="connsiteX61" fmla="*/ 15975 w 136744"/>
                  <a:gd name="connsiteY61" fmla="*/ 68058 h 131898"/>
                  <a:gd name="connsiteX62" fmla="*/ 12141 w 136744"/>
                  <a:gd name="connsiteY62" fmla="*/ 64866 h 131898"/>
                  <a:gd name="connsiteX63" fmla="*/ 16614 w 136744"/>
                  <a:gd name="connsiteY63" fmla="*/ 61036 h 131898"/>
                  <a:gd name="connsiteX64" fmla="*/ 25560 w 136744"/>
                  <a:gd name="connsiteY64" fmla="*/ 50822 h 131898"/>
                  <a:gd name="connsiteX65" fmla="*/ 24282 w 136744"/>
                  <a:gd name="connsiteY65" fmla="*/ 37415 h 131898"/>
                  <a:gd name="connsiteX66" fmla="*/ 23004 w 136744"/>
                  <a:gd name="connsiteY66" fmla="*/ 32308 h 131898"/>
                  <a:gd name="connsiteX67" fmla="*/ 28755 w 136744"/>
                  <a:gd name="connsiteY67" fmla="*/ 32308 h 131898"/>
                  <a:gd name="connsiteX68" fmla="*/ 42173 w 136744"/>
                  <a:gd name="connsiteY68" fmla="*/ 29116 h 131898"/>
                  <a:gd name="connsiteX69" fmla="*/ 49203 w 136744"/>
                  <a:gd name="connsiteY69" fmla="*/ 17625 h 131898"/>
                  <a:gd name="connsiteX70" fmla="*/ 51758 w 136744"/>
                  <a:gd name="connsiteY70" fmla="*/ 12518 h 131898"/>
                  <a:gd name="connsiteX71" fmla="*/ 56870 w 136744"/>
                  <a:gd name="connsiteY71" fmla="*/ 15710 h 131898"/>
                  <a:gd name="connsiteX72" fmla="*/ 69011 w 136744"/>
                  <a:gd name="connsiteY72" fmla="*/ 21455 h 131898"/>
                  <a:gd name="connsiteX73" fmla="*/ 81791 w 136744"/>
                  <a:gd name="connsiteY73" fmla="*/ 16348 h 131898"/>
                  <a:gd name="connsiteX74" fmla="*/ 86264 w 136744"/>
                  <a:gd name="connsiteY74" fmla="*/ 13156 h 131898"/>
                  <a:gd name="connsiteX75" fmla="*/ 88181 w 136744"/>
                  <a:gd name="connsiteY75" fmla="*/ 18263 h 131898"/>
                  <a:gd name="connsiteX76" fmla="*/ 107351 w 136744"/>
                  <a:gd name="connsiteY76" fmla="*/ 33585 h 131898"/>
                  <a:gd name="connsiteX77" fmla="*/ 107990 w 136744"/>
                  <a:gd name="connsiteY77" fmla="*/ 33585 h 131898"/>
                  <a:gd name="connsiteX78" fmla="*/ 113741 w 136744"/>
                  <a:gd name="connsiteY78" fmla="*/ 33585 h 131898"/>
                  <a:gd name="connsiteX79" fmla="*/ 112463 w 136744"/>
                  <a:gd name="connsiteY79" fmla="*/ 38692 h 131898"/>
                  <a:gd name="connsiteX80" fmla="*/ 119492 w 136744"/>
                  <a:gd name="connsiteY80" fmla="*/ 62951 h 131898"/>
                  <a:gd name="connsiteX81" fmla="*/ 120131 w 136744"/>
                  <a:gd name="connsiteY81" fmla="*/ 63590 h 131898"/>
                  <a:gd name="connsiteX82" fmla="*/ 123965 w 136744"/>
                  <a:gd name="connsiteY82" fmla="*/ 66782 h 131898"/>
                  <a:gd name="connsiteX83" fmla="*/ 120131 w 136744"/>
                  <a:gd name="connsiteY83" fmla="*/ 71250 h 131898"/>
                  <a:gd name="connsiteX84" fmla="*/ 120131 w 136744"/>
                  <a:gd name="connsiteY84" fmla="*/ 71250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36744" h="131898">
                    <a:moveTo>
                      <a:pt x="128438" y="54014"/>
                    </a:moveTo>
                    <a:cubicBezTo>
                      <a:pt x="126521" y="52737"/>
                      <a:pt x="125243" y="51460"/>
                      <a:pt x="123965" y="49545"/>
                    </a:cubicBezTo>
                    <a:cubicBezTo>
                      <a:pt x="123965" y="47630"/>
                      <a:pt x="124604" y="45076"/>
                      <a:pt x="125243" y="43161"/>
                    </a:cubicBezTo>
                    <a:cubicBezTo>
                      <a:pt x="129716" y="36777"/>
                      <a:pt x="127799" y="27201"/>
                      <a:pt x="121409" y="22732"/>
                    </a:cubicBezTo>
                    <a:cubicBezTo>
                      <a:pt x="117575" y="20179"/>
                      <a:pt x="113102" y="19540"/>
                      <a:pt x="109268" y="20817"/>
                    </a:cubicBezTo>
                    <a:cubicBezTo>
                      <a:pt x="107351" y="20817"/>
                      <a:pt x="105434" y="20817"/>
                      <a:pt x="103517" y="20179"/>
                    </a:cubicBezTo>
                    <a:cubicBezTo>
                      <a:pt x="102239" y="18263"/>
                      <a:pt x="101600" y="16348"/>
                      <a:pt x="100961" y="14433"/>
                    </a:cubicBezTo>
                    <a:cubicBezTo>
                      <a:pt x="99044" y="9326"/>
                      <a:pt x="97127" y="2942"/>
                      <a:pt x="90737" y="1027"/>
                    </a:cubicBezTo>
                    <a:cubicBezTo>
                      <a:pt x="84986" y="-250"/>
                      <a:pt x="79235" y="1665"/>
                      <a:pt x="74762" y="5495"/>
                    </a:cubicBezTo>
                    <a:cubicBezTo>
                      <a:pt x="72845" y="6772"/>
                      <a:pt x="71567" y="8049"/>
                      <a:pt x="69650" y="8687"/>
                    </a:cubicBezTo>
                    <a:cubicBezTo>
                      <a:pt x="67733" y="8049"/>
                      <a:pt x="65816" y="6772"/>
                      <a:pt x="64538" y="5495"/>
                    </a:cubicBezTo>
                    <a:cubicBezTo>
                      <a:pt x="60065" y="1027"/>
                      <a:pt x="54314" y="-889"/>
                      <a:pt x="48563" y="388"/>
                    </a:cubicBezTo>
                    <a:cubicBezTo>
                      <a:pt x="42173" y="2303"/>
                      <a:pt x="40257" y="8687"/>
                      <a:pt x="38340" y="13795"/>
                    </a:cubicBezTo>
                    <a:cubicBezTo>
                      <a:pt x="37700" y="15710"/>
                      <a:pt x="37062" y="17625"/>
                      <a:pt x="35783" y="18902"/>
                    </a:cubicBezTo>
                    <a:cubicBezTo>
                      <a:pt x="33867" y="19540"/>
                      <a:pt x="31310" y="19540"/>
                      <a:pt x="29394" y="19540"/>
                    </a:cubicBezTo>
                    <a:cubicBezTo>
                      <a:pt x="23643" y="18902"/>
                      <a:pt x="17892" y="20817"/>
                      <a:pt x="13419" y="24647"/>
                    </a:cubicBezTo>
                    <a:cubicBezTo>
                      <a:pt x="10863" y="29755"/>
                      <a:pt x="10224" y="36138"/>
                      <a:pt x="12780" y="41246"/>
                    </a:cubicBezTo>
                    <a:cubicBezTo>
                      <a:pt x="13419" y="43161"/>
                      <a:pt x="14058" y="45076"/>
                      <a:pt x="14058" y="46991"/>
                    </a:cubicBezTo>
                    <a:cubicBezTo>
                      <a:pt x="12780" y="48268"/>
                      <a:pt x="10863" y="50183"/>
                      <a:pt x="9585" y="50822"/>
                    </a:cubicBezTo>
                    <a:cubicBezTo>
                      <a:pt x="4473" y="53375"/>
                      <a:pt x="639" y="58482"/>
                      <a:pt x="0" y="64228"/>
                    </a:cubicBezTo>
                    <a:cubicBezTo>
                      <a:pt x="0" y="70612"/>
                      <a:pt x="5112" y="74442"/>
                      <a:pt x="9585" y="77634"/>
                    </a:cubicBezTo>
                    <a:cubicBezTo>
                      <a:pt x="11502" y="78911"/>
                      <a:pt x="12780" y="80188"/>
                      <a:pt x="14058" y="82103"/>
                    </a:cubicBezTo>
                    <a:cubicBezTo>
                      <a:pt x="14058" y="84018"/>
                      <a:pt x="13419" y="86572"/>
                      <a:pt x="12780" y="88487"/>
                    </a:cubicBezTo>
                    <a:cubicBezTo>
                      <a:pt x="10224" y="93594"/>
                      <a:pt x="10224" y="99978"/>
                      <a:pt x="12780" y="105085"/>
                    </a:cubicBezTo>
                    <a:cubicBezTo>
                      <a:pt x="16614" y="109554"/>
                      <a:pt x="23004" y="111469"/>
                      <a:pt x="28755" y="110831"/>
                    </a:cubicBezTo>
                    <a:cubicBezTo>
                      <a:pt x="30672" y="110831"/>
                      <a:pt x="32589" y="110831"/>
                      <a:pt x="34505" y="111469"/>
                    </a:cubicBezTo>
                    <a:cubicBezTo>
                      <a:pt x="35783" y="113385"/>
                      <a:pt x="36423" y="115300"/>
                      <a:pt x="37062" y="117215"/>
                    </a:cubicBezTo>
                    <a:cubicBezTo>
                      <a:pt x="38978" y="122322"/>
                      <a:pt x="40895" y="128706"/>
                      <a:pt x="46646" y="130621"/>
                    </a:cubicBezTo>
                    <a:cubicBezTo>
                      <a:pt x="52398" y="131898"/>
                      <a:pt x="58148" y="129983"/>
                      <a:pt x="62621" y="126152"/>
                    </a:cubicBezTo>
                    <a:cubicBezTo>
                      <a:pt x="64538" y="124876"/>
                      <a:pt x="65816" y="123599"/>
                      <a:pt x="67733" y="122961"/>
                    </a:cubicBezTo>
                    <a:cubicBezTo>
                      <a:pt x="69650" y="123599"/>
                      <a:pt x="71567" y="124876"/>
                      <a:pt x="72845" y="126152"/>
                    </a:cubicBezTo>
                    <a:cubicBezTo>
                      <a:pt x="76679" y="129344"/>
                      <a:pt x="81152" y="131260"/>
                      <a:pt x="85625" y="131898"/>
                    </a:cubicBezTo>
                    <a:cubicBezTo>
                      <a:pt x="86903" y="131898"/>
                      <a:pt x="88181" y="131898"/>
                      <a:pt x="88820" y="131260"/>
                    </a:cubicBezTo>
                    <a:cubicBezTo>
                      <a:pt x="95210" y="129344"/>
                      <a:pt x="97127" y="122961"/>
                      <a:pt x="99044" y="117853"/>
                    </a:cubicBezTo>
                    <a:cubicBezTo>
                      <a:pt x="99683" y="115938"/>
                      <a:pt x="100322" y="114023"/>
                      <a:pt x="101600" y="112746"/>
                    </a:cubicBezTo>
                    <a:cubicBezTo>
                      <a:pt x="103517" y="112108"/>
                      <a:pt x="106073" y="112108"/>
                      <a:pt x="107990" y="112108"/>
                    </a:cubicBezTo>
                    <a:cubicBezTo>
                      <a:pt x="115658" y="114661"/>
                      <a:pt x="123965" y="110193"/>
                      <a:pt x="125882" y="102532"/>
                    </a:cubicBezTo>
                    <a:cubicBezTo>
                      <a:pt x="127160" y="98701"/>
                      <a:pt x="126521" y="94233"/>
                      <a:pt x="123965" y="90402"/>
                    </a:cubicBezTo>
                    <a:cubicBezTo>
                      <a:pt x="123326" y="88487"/>
                      <a:pt x="122687" y="86572"/>
                      <a:pt x="122687" y="84657"/>
                    </a:cubicBezTo>
                    <a:cubicBezTo>
                      <a:pt x="123965" y="83380"/>
                      <a:pt x="125882" y="81465"/>
                      <a:pt x="127160" y="80826"/>
                    </a:cubicBezTo>
                    <a:cubicBezTo>
                      <a:pt x="131633" y="77634"/>
                      <a:pt x="136744" y="73804"/>
                      <a:pt x="136744" y="66782"/>
                    </a:cubicBezTo>
                    <a:cubicBezTo>
                      <a:pt x="136744" y="59759"/>
                      <a:pt x="132911" y="57206"/>
                      <a:pt x="128438" y="54014"/>
                    </a:cubicBezTo>
                    <a:close/>
                    <a:moveTo>
                      <a:pt x="120131" y="71250"/>
                    </a:moveTo>
                    <a:cubicBezTo>
                      <a:pt x="116297" y="73804"/>
                      <a:pt x="113102" y="76996"/>
                      <a:pt x="111185" y="81465"/>
                    </a:cubicBezTo>
                    <a:cubicBezTo>
                      <a:pt x="109907" y="85933"/>
                      <a:pt x="110546" y="91041"/>
                      <a:pt x="112463" y="94871"/>
                    </a:cubicBezTo>
                    <a:cubicBezTo>
                      <a:pt x="113102" y="96786"/>
                      <a:pt x="113741" y="98701"/>
                      <a:pt x="113741" y="99978"/>
                    </a:cubicBezTo>
                    <a:cubicBezTo>
                      <a:pt x="111824" y="99978"/>
                      <a:pt x="109907" y="100617"/>
                      <a:pt x="107990" y="99978"/>
                    </a:cubicBezTo>
                    <a:cubicBezTo>
                      <a:pt x="103517" y="99340"/>
                      <a:pt x="98405" y="100617"/>
                      <a:pt x="94571" y="103170"/>
                    </a:cubicBezTo>
                    <a:cubicBezTo>
                      <a:pt x="91376" y="106362"/>
                      <a:pt x="88820" y="110193"/>
                      <a:pt x="87542" y="114661"/>
                    </a:cubicBezTo>
                    <a:cubicBezTo>
                      <a:pt x="86903" y="116577"/>
                      <a:pt x="86264" y="118492"/>
                      <a:pt x="84986" y="119769"/>
                    </a:cubicBezTo>
                    <a:cubicBezTo>
                      <a:pt x="83069" y="119130"/>
                      <a:pt x="81791" y="117853"/>
                      <a:pt x="79874" y="116577"/>
                    </a:cubicBezTo>
                    <a:cubicBezTo>
                      <a:pt x="76679" y="113385"/>
                      <a:pt x="72206" y="111469"/>
                      <a:pt x="67733" y="110831"/>
                    </a:cubicBezTo>
                    <a:lnTo>
                      <a:pt x="67733" y="110831"/>
                    </a:lnTo>
                    <a:cubicBezTo>
                      <a:pt x="63260" y="111469"/>
                      <a:pt x="58788" y="113385"/>
                      <a:pt x="54953" y="115938"/>
                    </a:cubicBezTo>
                    <a:cubicBezTo>
                      <a:pt x="53675" y="117215"/>
                      <a:pt x="51758" y="117853"/>
                      <a:pt x="50480" y="118492"/>
                    </a:cubicBezTo>
                    <a:cubicBezTo>
                      <a:pt x="49841" y="116577"/>
                      <a:pt x="49203" y="115300"/>
                      <a:pt x="48563" y="113385"/>
                    </a:cubicBezTo>
                    <a:cubicBezTo>
                      <a:pt x="47285" y="108916"/>
                      <a:pt x="45368" y="104447"/>
                      <a:pt x="41535" y="101255"/>
                    </a:cubicBezTo>
                    <a:cubicBezTo>
                      <a:pt x="37700" y="98701"/>
                      <a:pt x="33228" y="98063"/>
                      <a:pt x="28115" y="98063"/>
                    </a:cubicBezTo>
                    <a:lnTo>
                      <a:pt x="22365" y="98063"/>
                    </a:lnTo>
                    <a:cubicBezTo>
                      <a:pt x="22365" y="96148"/>
                      <a:pt x="23004" y="94233"/>
                      <a:pt x="23643" y="92956"/>
                    </a:cubicBezTo>
                    <a:cubicBezTo>
                      <a:pt x="28115" y="84657"/>
                      <a:pt x="25560" y="73804"/>
                      <a:pt x="16614" y="68697"/>
                    </a:cubicBezTo>
                    <a:cubicBezTo>
                      <a:pt x="16614" y="68697"/>
                      <a:pt x="15975" y="68697"/>
                      <a:pt x="15975" y="68058"/>
                    </a:cubicBezTo>
                    <a:cubicBezTo>
                      <a:pt x="14697" y="66782"/>
                      <a:pt x="13419" y="65505"/>
                      <a:pt x="12141" y="64866"/>
                    </a:cubicBezTo>
                    <a:cubicBezTo>
                      <a:pt x="13419" y="63590"/>
                      <a:pt x="14697" y="62313"/>
                      <a:pt x="16614" y="61036"/>
                    </a:cubicBezTo>
                    <a:cubicBezTo>
                      <a:pt x="20448" y="58482"/>
                      <a:pt x="23643" y="55290"/>
                      <a:pt x="25560" y="50822"/>
                    </a:cubicBezTo>
                    <a:cubicBezTo>
                      <a:pt x="26838" y="46353"/>
                      <a:pt x="26199" y="41246"/>
                      <a:pt x="24282" y="37415"/>
                    </a:cubicBezTo>
                    <a:cubicBezTo>
                      <a:pt x="23643" y="35500"/>
                      <a:pt x="23004" y="33585"/>
                      <a:pt x="23004" y="32308"/>
                    </a:cubicBezTo>
                    <a:cubicBezTo>
                      <a:pt x="24921" y="32308"/>
                      <a:pt x="26838" y="32308"/>
                      <a:pt x="28755" y="32308"/>
                    </a:cubicBezTo>
                    <a:cubicBezTo>
                      <a:pt x="33228" y="32947"/>
                      <a:pt x="38340" y="31670"/>
                      <a:pt x="42173" y="29116"/>
                    </a:cubicBezTo>
                    <a:cubicBezTo>
                      <a:pt x="45368" y="25924"/>
                      <a:pt x="47925" y="22094"/>
                      <a:pt x="49203" y="17625"/>
                    </a:cubicBezTo>
                    <a:cubicBezTo>
                      <a:pt x="49841" y="15710"/>
                      <a:pt x="50480" y="13795"/>
                      <a:pt x="51758" y="12518"/>
                    </a:cubicBezTo>
                    <a:cubicBezTo>
                      <a:pt x="53675" y="13156"/>
                      <a:pt x="54953" y="14433"/>
                      <a:pt x="56870" y="15710"/>
                    </a:cubicBezTo>
                    <a:cubicBezTo>
                      <a:pt x="60065" y="18902"/>
                      <a:pt x="64538" y="20817"/>
                      <a:pt x="69011" y="21455"/>
                    </a:cubicBezTo>
                    <a:cubicBezTo>
                      <a:pt x="73484" y="20817"/>
                      <a:pt x="77957" y="18902"/>
                      <a:pt x="81791" y="16348"/>
                    </a:cubicBezTo>
                    <a:cubicBezTo>
                      <a:pt x="83069" y="15071"/>
                      <a:pt x="84986" y="14433"/>
                      <a:pt x="86264" y="13156"/>
                    </a:cubicBezTo>
                    <a:cubicBezTo>
                      <a:pt x="86903" y="15071"/>
                      <a:pt x="87542" y="16348"/>
                      <a:pt x="88181" y="18263"/>
                    </a:cubicBezTo>
                    <a:cubicBezTo>
                      <a:pt x="89459" y="27839"/>
                      <a:pt x="97766" y="34862"/>
                      <a:pt x="107351" y="33585"/>
                    </a:cubicBezTo>
                    <a:cubicBezTo>
                      <a:pt x="107351" y="33585"/>
                      <a:pt x="107990" y="33585"/>
                      <a:pt x="107990" y="33585"/>
                    </a:cubicBezTo>
                    <a:cubicBezTo>
                      <a:pt x="109907" y="33585"/>
                      <a:pt x="112463" y="33585"/>
                      <a:pt x="113741" y="33585"/>
                    </a:cubicBezTo>
                    <a:cubicBezTo>
                      <a:pt x="113741" y="35500"/>
                      <a:pt x="113102" y="37415"/>
                      <a:pt x="112463" y="38692"/>
                    </a:cubicBezTo>
                    <a:cubicBezTo>
                      <a:pt x="107990" y="46991"/>
                      <a:pt x="110546" y="57844"/>
                      <a:pt x="119492" y="62951"/>
                    </a:cubicBezTo>
                    <a:cubicBezTo>
                      <a:pt x="119492" y="62951"/>
                      <a:pt x="120131" y="62951"/>
                      <a:pt x="120131" y="63590"/>
                    </a:cubicBezTo>
                    <a:cubicBezTo>
                      <a:pt x="121409" y="64866"/>
                      <a:pt x="122687" y="65505"/>
                      <a:pt x="123965" y="66782"/>
                    </a:cubicBezTo>
                    <a:cubicBezTo>
                      <a:pt x="123326" y="69335"/>
                      <a:pt x="121409" y="69974"/>
                      <a:pt x="120131" y="71250"/>
                    </a:cubicBezTo>
                    <a:lnTo>
                      <a:pt x="120131" y="71250"/>
                    </a:lnTo>
                    <a:close/>
                  </a:path>
                </a:pathLst>
              </a:custGeom>
              <a:grpFill/>
              <a:ln w="6390" cap="flat">
                <a:noFill/>
                <a:prstDash val="solid"/>
                <a:miter/>
              </a:ln>
            </p:spPr>
            <p:txBody>
              <a:bodyPr rtlCol="0" anchor="ctr"/>
              <a:lstStyle/>
              <a:p>
                <a:endParaRPr lang="en-US" dirty="0"/>
              </a:p>
            </p:txBody>
          </p:sp>
          <p:sp>
            <p:nvSpPr>
              <p:cNvPr id="67" name="Graphic 4">
                <a:extLst>
                  <a:ext uri="{FF2B5EF4-FFF2-40B4-BE49-F238E27FC236}">
                    <a16:creationId xmlns:a16="http://schemas.microsoft.com/office/drawing/2014/main" id="{46AF4E4F-3BFF-4157-AA35-0FD2D5BBB3E0}"/>
                  </a:ext>
                </a:extLst>
              </p:cNvPr>
              <p:cNvSpPr/>
              <p:nvPr/>
            </p:nvSpPr>
            <p:spPr>
              <a:xfrm>
                <a:off x="5814640" y="5002895"/>
                <a:ext cx="47489" cy="49550"/>
              </a:xfrm>
              <a:custGeom>
                <a:avLst/>
                <a:gdLst>
                  <a:gd name="connsiteX0" fmla="*/ 34069 w 47489"/>
                  <a:gd name="connsiteY0" fmla="*/ 1671 h 49550"/>
                  <a:gd name="connsiteX1" fmla="*/ 1481 w 47489"/>
                  <a:gd name="connsiteY1" fmla="*/ 16993 h 49550"/>
                  <a:gd name="connsiteX2" fmla="*/ 10426 w 47489"/>
                  <a:gd name="connsiteY2" fmla="*/ 46359 h 49550"/>
                  <a:gd name="connsiteX3" fmla="*/ 21928 w 47489"/>
                  <a:gd name="connsiteY3" fmla="*/ 49551 h 49550"/>
                  <a:gd name="connsiteX4" fmla="*/ 29596 w 47489"/>
                  <a:gd name="connsiteY4" fmla="*/ 48274 h 49550"/>
                  <a:gd name="connsiteX5" fmla="*/ 46210 w 47489"/>
                  <a:gd name="connsiteY5" fmla="*/ 16354 h 49550"/>
                  <a:gd name="connsiteX6" fmla="*/ 34069 w 47489"/>
                  <a:gd name="connsiteY6" fmla="*/ 1671 h 49550"/>
                  <a:gd name="connsiteX7" fmla="*/ 25762 w 47489"/>
                  <a:gd name="connsiteY7" fmla="*/ 36145 h 49550"/>
                  <a:gd name="connsiteX8" fmla="*/ 16177 w 47489"/>
                  <a:gd name="connsiteY8" fmla="*/ 35506 h 49550"/>
                  <a:gd name="connsiteX9" fmla="*/ 11065 w 47489"/>
                  <a:gd name="connsiteY9" fmla="*/ 18269 h 49550"/>
                  <a:gd name="connsiteX10" fmla="*/ 18094 w 47489"/>
                  <a:gd name="connsiteY10" fmla="*/ 12524 h 49550"/>
                  <a:gd name="connsiteX11" fmla="*/ 21928 w 47489"/>
                  <a:gd name="connsiteY11" fmla="*/ 11885 h 49550"/>
                  <a:gd name="connsiteX12" fmla="*/ 27679 w 47489"/>
                  <a:gd name="connsiteY12" fmla="*/ 13162 h 49550"/>
                  <a:gd name="connsiteX13" fmla="*/ 34069 w 47489"/>
                  <a:gd name="connsiteY13" fmla="*/ 20823 h 49550"/>
                  <a:gd name="connsiteX14" fmla="*/ 25762 w 47489"/>
                  <a:gd name="connsiteY14" fmla="*/ 36145 h 4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489" h="49550">
                    <a:moveTo>
                      <a:pt x="34069" y="1671"/>
                    </a:moveTo>
                    <a:cubicBezTo>
                      <a:pt x="20650" y="-3436"/>
                      <a:pt x="5954" y="3586"/>
                      <a:pt x="1481" y="16993"/>
                    </a:cubicBezTo>
                    <a:cubicBezTo>
                      <a:pt x="-2354" y="27845"/>
                      <a:pt x="1481" y="39975"/>
                      <a:pt x="10426" y="46359"/>
                    </a:cubicBezTo>
                    <a:cubicBezTo>
                      <a:pt x="14260" y="48274"/>
                      <a:pt x="18094" y="49551"/>
                      <a:pt x="21928" y="49551"/>
                    </a:cubicBezTo>
                    <a:cubicBezTo>
                      <a:pt x="24484" y="49551"/>
                      <a:pt x="27040" y="48912"/>
                      <a:pt x="29596" y="48274"/>
                    </a:cubicBezTo>
                    <a:cubicBezTo>
                      <a:pt x="43015" y="43805"/>
                      <a:pt x="50683" y="29761"/>
                      <a:pt x="46210" y="16354"/>
                    </a:cubicBezTo>
                    <a:cubicBezTo>
                      <a:pt x="44293" y="9970"/>
                      <a:pt x="39820" y="4225"/>
                      <a:pt x="34069" y="1671"/>
                    </a:cubicBezTo>
                    <a:close/>
                    <a:moveTo>
                      <a:pt x="25762" y="36145"/>
                    </a:moveTo>
                    <a:cubicBezTo>
                      <a:pt x="22567" y="37421"/>
                      <a:pt x="19372" y="36783"/>
                      <a:pt x="16177" y="35506"/>
                    </a:cubicBezTo>
                    <a:cubicBezTo>
                      <a:pt x="9787" y="32314"/>
                      <a:pt x="7870" y="24015"/>
                      <a:pt x="11065" y="18269"/>
                    </a:cubicBezTo>
                    <a:cubicBezTo>
                      <a:pt x="12343" y="15716"/>
                      <a:pt x="14899" y="13162"/>
                      <a:pt x="18094" y="12524"/>
                    </a:cubicBezTo>
                    <a:cubicBezTo>
                      <a:pt x="19372" y="11885"/>
                      <a:pt x="20650" y="11885"/>
                      <a:pt x="21928" y="11885"/>
                    </a:cubicBezTo>
                    <a:cubicBezTo>
                      <a:pt x="23845" y="11885"/>
                      <a:pt x="25762" y="12524"/>
                      <a:pt x="27679" y="13162"/>
                    </a:cubicBezTo>
                    <a:cubicBezTo>
                      <a:pt x="30874" y="14439"/>
                      <a:pt x="32791" y="17631"/>
                      <a:pt x="34069" y="20823"/>
                    </a:cubicBezTo>
                    <a:cubicBezTo>
                      <a:pt x="36625" y="27207"/>
                      <a:pt x="32791" y="34229"/>
                      <a:pt x="25762" y="36145"/>
                    </a:cubicBezTo>
                    <a:close/>
                  </a:path>
                </a:pathLst>
              </a:custGeom>
              <a:grpFill/>
              <a:ln w="6390" cap="flat">
                <a:noFill/>
                <a:prstDash val="solid"/>
                <a:miter/>
              </a:ln>
            </p:spPr>
            <p:txBody>
              <a:bodyPr rtlCol="0" anchor="ctr"/>
              <a:lstStyle/>
              <a:p>
                <a:endParaRPr lang="en-US" dirty="0"/>
              </a:p>
            </p:txBody>
          </p:sp>
          <p:sp>
            <p:nvSpPr>
              <p:cNvPr id="68" name="Graphic 4">
                <a:extLst>
                  <a:ext uri="{FF2B5EF4-FFF2-40B4-BE49-F238E27FC236}">
                    <a16:creationId xmlns:a16="http://schemas.microsoft.com/office/drawing/2014/main" id="{E42070F0-4282-4B69-93C7-C1E1DC22D1E6}"/>
                  </a:ext>
                </a:extLst>
              </p:cNvPr>
              <p:cNvSpPr/>
              <p:nvPr/>
            </p:nvSpPr>
            <p:spPr>
              <a:xfrm>
                <a:off x="5875547" y="4854154"/>
                <a:ext cx="137383" cy="131898"/>
              </a:xfrm>
              <a:custGeom>
                <a:avLst/>
                <a:gdLst>
                  <a:gd name="connsiteX0" fmla="*/ 127160 w 137383"/>
                  <a:gd name="connsiteY0" fmla="*/ 54014 h 131898"/>
                  <a:gd name="connsiteX1" fmla="*/ 122687 w 137383"/>
                  <a:gd name="connsiteY1" fmla="*/ 49545 h 131898"/>
                  <a:gd name="connsiteX2" fmla="*/ 123965 w 137383"/>
                  <a:gd name="connsiteY2" fmla="*/ 43161 h 131898"/>
                  <a:gd name="connsiteX3" fmla="*/ 123965 w 137383"/>
                  <a:gd name="connsiteY3" fmla="*/ 26563 h 131898"/>
                  <a:gd name="connsiteX4" fmla="*/ 107990 w 137383"/>
                  <a:gd name="connsiteY4" fmla="*/ 20817 h 131898"/>
                  <a:gd name="connsiteX5" fmla="*/ 102239 w 137383"/>
                  <a:gd name="connsiteY5" fmla="*/ 20179 h 131898"/>
                  <a:gd name="connsiteX6" fmla="*/ 99683 w 137383"/>
                  <a:gd name="connsiteY6" fmla="*/ 14433 h 131898"/>
                  <a:gd name="connsiteX7" fmla="*/ 90098 w 137383"/>
                  <a:gd name="connsiteY7" fmla="*/ 1027 h 131898"/>
                  <a:gd name="connsiteX8" fmla="*/ 74123 w 137383"/>
                  <a:gd name="connsiteY8" fmla="*/ 5495 h 131898"/>
                  <a:gd name="connsiteX9" fmla="*/ 69011 w 137383"/>
                  <a:gd name="connsiteY9" fmla="*/ 8687 h 131898"/>
                  <a:gd name="connsiteX10" fmla="*/ 63899 w 137383"/>
                  <a:gd name="connsiteY10" fmla="*/ 5495 h 131898"/>
                  <a:gd name="connsiteX11" fmla="*/ 47925 w 137383"/>
                  <a:gd name="connsiteY11" fmla="*/ 388 h 131898"/>
                  <a:gd name="connsiteX12" fmla="*/ 37701 w 137383"/>
                  <a:gd name="connsiteY12" fmla="*/ 13795 h 131898"/>
                  <a:gd name="connsiteX13" fmla="*/ 35145 w 137383"/>
                  <a:gd name="connsiteY13" fmla="*/ 18902 h 131898"/>
                  <a:gd name="connsiteX14" fmla="*/ 28755 w 137383"/>
                  <a:gd name="connsiteY14" fmla="*/ 19540 h 131898"/>
                  <a:gd name="connsiteX15" fmla="*/ 10863 w 137383"/>
                  <a:gd name="connsiteY15" fmla="*/ 29116 h 131898"/>
                  <a:gd name="connsiteX16" fmla="*/ 12780 w 137383"/>
                  <a:gd name="connsiteY16" fmla="*/ 41246 h 131898"/>
                  <a:gd name="connsiteX17" fmla="*/ 14058 w 137383"/>
                  <a:gd name="connsiteY17" fmla="*/ 46991 h 131898"/>
                  <a:gd name="connsiteX18" fmla="*/ 9585 w 137383"/>
                  <a:gd name="connsiteY18" fmla="*/ 50822 h 131898"/>
                  <a:gd name="connsiteX19" fmla="*/ 0 w 137383"/>
                  <a:gd name="connsiteY19" fmla="*/ 64228 h 131898"/>
                  <a:gd name="connsiteX20" fmla="*/ 9585 w 137383"/>
                  <a:gd name="connsiteY20" fmla="*/ 77635 h 131898"/>
                  <a:gd name="connsiteX21" fmla="*/ 14697 w 137383"/>
                  <a:gd name="connsiteY21" fmla="*/ 85295 h 131898"/>
                  <a:gd name="connsiteX22" fmla="*/ 12780 w 137383"/>
                  <a:gd name="connsiteY22" fmla="*/ 88487 h 131898"/>
                  <a:gd name="connsiteX23" fmla="*/ 12780 w 137383"/>
                  <a:gd name="connsiteY23" fmla="*/ 105086 h 131898"/>
                  <a:gd name="connsiteX24" fmla="*/ 28755 w 137383"/>
                  <a:gd name="connsiteY24" fmla="*/ 110831 h 131898"/>
                  <a:gd name="connsiteX25" fmla="*/ 34506 w 137383"/>
                  <a:gd name="connsiteY25" fmla="*/ 111470 h 131898"/>
                  <a:gd name="connsiteX26" fmla="*/ 37062 w 137383"/>
                  <a:gd name="connsiteY26" fmla="*/ 117215 h 131898"/>
                  <a:gd name="connsiteX27" fmla="*/ 46646 w 137383"/>
                  <a:gd name="connsiteY27" fmla="*/ 130622 h 131898"/>
                  <a:gd name="connsiteX28" fmla="*/ 62621 w 137383"/>
                  <a:gd name="connsiteY28" fmla="*/ 126153 h 131898"/>
                  <a:gd name="connsiteX29" fmla="*/ 67733 w 137383"/>
                  <a:gd name="connsiteY29" fmla="*/ 122961 h 131898"/>
                  <a:gd name="connsiteX30" fmla="*/ 72845 w 137383"/>
                  <a:gd name="connsiteY30" fmla="*/ 126153 h 131898"/>
                  <a:gd name="connsiteX31" fmla="*/ 85625 w 137383"/>
                  <a:gd name="connsiteY31" fmla="*/ 131899 h 131898"/>
                  <a:gd name="connsiteX32" fmla="*/ 88820 w 137383"/>
                  <a:gd name="connsiteY32" fmla="*/ 131260 h 131898"/>
                  <a:gd name="connsiteX33" fmla="*/ 99044 w 137383"/>
                  <a:gd name="connsiteY33" fmla="*/ 117854 h 131898"/>
                  <a:gd name="connsiteX34" fmla="*/ 101600 w 137383"/>
                  <a:gd name="connsiteY34" fmla="*/ 112747 h 131898"/>
                  <a:gd name="connsiteX35" fmla="*/ 107990 w 137383"/>
                  <a:gd name="connsiteY35" fmla="*/ 112108 h 131898"/>
                  <a:gd name="connsiteX36" fmla="*/ 123965 w 137383"/>
                  <a:gd name="connsiteY36" fmla="*/ 107001 h 131898"/>
                  <a:gd name="connsiteX37" fmla="*/ 124604 w 137383"/>
                  <a:gd name="connsiteY37" fmla="*/ 90403 h 131898"/>
                  <a:gd name="connsiteX38" fmla="*/ 123326 w 137383"/>
                  <a:gd name="connsiteY38" fmla="*/ 84657 h 131898"/>
                  <a:gd name="connsiteX39" fmla="*/ 127799 w 137383"/>
                  <a:gd name="connsiteY39" fmla="*/ 80827 h 131898"/>
                  <a:gd name="connsiteX40" fmla="*/ 137384 w 137383"/>
                  <a:gd name="connsiteY40" fmla="*/ 67420 h 131898"/>
                  <a:gd name="connsiteX41" fmla="*/ 127160 w 137383"/>
                  <a:gd name="connsiteY41" fmla="*/ 54014 h 131898"/>
                  <a:gd name="connsiteX42" fmla="*/ 118853 w 137383"/>
                  <a:gd name="connsiteY42" fmla="*/ 71251 h 131898"/>
                  <a:gd name="connsiteX43" fmla="*/ 109907 w 137383"/>
                  <a:gd name="connsiteY43" fmla="*/ 81465 h 131898"/>
                  <a:gd name="connsiteX44" fmla="*/ 111185 w 137383"/>
                  <a:gd name="connsiteY44" fmla="*/ 94871 h 131898"/>
                  <a:gd name="connsiteX45" fmla="*/ 112463 w 137383"/>
                  <a:gd name="connsiteY45" fmla="*/ 99979 h 131898"/>
                  <a:gd name="connsiteX46" fmla="*/ 106712 w 137383"/>
                  <a:gd name="connsiteY46" fmla="*/ 99979 h 131898"/>
                  <a:gd name="connsiteX47" fmla="*/ 93293 w 137383"/>
                  <a:gd name="connsiteY47" fmla="*/ 103171 h 131898"/>
                  <a:gd name="connsiteX48" fmla="*/ 86264 w 137383"/>
                  <a:gd name="connsiteY48" fmla="*/ 114662 h 131898"/>
                  <a:gd name="connsiteX49" fmla="*/ 83708 w 137383"/>
                  <a:gd name="connsiteY49" fmla="*/ 119769 h 131898"/>
                  <a:gd name="connsiteX50" fmla="*/ 78596 w 137383"/>
                  <a:gd name="connsiteY50" fmla="*/ 116577 h 131898"/>
                  <a:gd name="connsiteX51" fmla="*/ 66456 w 137383"/>
                  <a:gd name="connsiteY51" fmla="*/ 110831 h 131898"/>
                  <a:gd name="connsiteX52" fmla="*/ 66456 w 137383"/>
                  <a:gd name="connsiteY52" fmla="*/ 110831 h 131898"/>
                  <a:gd name="connsiteX53" fmla="*/ 53676 w 137383"/>
                  <a:gd name="connsiteY53" fmla="*/ 115939 h 131898"/>
                  <a:gd name="connsiteX54" fmla="*/ 49203 w 137383"/>
                  <a:gd name="connsiteY54" fmla="*/ 119131 h 131898"/>
                  <a:gd name="connsiteX55" fmla="*/ 47286 w 137383"/>
                  <a:gd name="connsiteY55" fmla="*/ 114023 h 131898"/>
                  <a:gd name="connsiteX56" fmla="*/ 40257 w 137383"/>
                  <a:gd name="connsiteY56" fmla="*/ 101894 h 131898"/>
                  <a:gd name="connsiteX57" fmla="*/ 26838 w 137383"/>
                  <a:gd name="connsiteY57" fmla="*/ 98702 h 131898"/>
                  <a:gd name="connsiteX58" fmla="*/ 21087 w 137383"/>
                  <a:gd name="connsiteY58" fmla="*/ 98702 h 131898"/>
                  <a:gd name="connsiteX59" fmla="*/ 22365 w 137383"/>
                  <a:gd name="connsiteY59" fmla="*/ 93595 h 131898"/>
                  <a:gd name="connsiteX60" fmla="*/ 15336 w 137383"/>
                  <a:gd name="connsiteY60" fmla="*/ 69335 h 131898"/>
                  <a:gd name="connsiteX61" fmla="*/ 14697 w 137383"/>
                  <a:gd name="connsiteY61" fmla="*/ 69335 h 131898"/>
                  <a:gd name="connsiteX62" fmla="*/ 10863 w 137383"/>
                  <a:gd name="connsiteY62" fmla="*/ 66143 h 131898"/>
                  <a:gd name="connsiteX63" fmla="*/ 15336 w 137383"/>
                  <a:gd name="connsiteY63" fmla="*/ 62313 h 131898"/>
                  <a:gd name="connsiteX64" fmla="*/ 23643 w 137383"/>
                  <a:gd name="connsiteY64" fmla="*/ 39969 h 131898"/>
                  <a:gd name="connsiteX65" fmla="*/ 23004 w 137383"/>
                  <a:gd name="connsiteY65" fmla="*/ 38692 h 131898"/>
                  <a:gd name="connsiteX66" fmla="*/ 21726 w 137383"/>
                  <a:gd name="connsiteY66" fmla="*/ 33585 h 131898"/>
                  <a:gd name="connsiteX67" fmla="*/ 26838 w 137383"/>
                  <a:gd name="connsiteY67" fmla="*/ 33585 h 131898"/>
                  <a:gd name="connsiteX68" fmla="*/ 40257 w 137383"/>
                  <a:gd name="connsiteY68" fmla="*/ 30393 h 131898"/>
                  <a:gd name="connsiteX69" fmla="*/ 47286 w 137383"/>
                  <a:gd name="connsiteY69" fmla="*/ 18902 h 131898"/>
                  <a:gd name="connsiteX70" fmla="*/ 49841 w 137383"/>
                  <a:gd name="connsiteY70" fmla="*/ 13795 h 131898"/>
                  <a:gd name="connsiteX71" fmla="*/ 54953 w 137383"/>
                  <a:gd name="connsiteY71" fmla="*/ 16987 h 131898"/>
                  <a:gd name="connsiteX72" fmla="*/ 67094 w 137383"/>
                  <a:gd name="connsiteY72" fmla="*/ 22732 h 131898"/>
                  <a:gd name="connsiteX73" fmla="*/ 79874 w 137383"/>
                  <a:gd name="connsiteY73" fmla="*/ 17625 h 131898"/>
                  <a:gd name="connsiteX74" fmla="*/ 84347 w 137383"/>
                  <a:gd name="connsiteY74" fmla="*/ 15071 h 131898"/>
                  <a:gd name="connsiteX75" fmla="*/ 86264 w 137383"/>
                  <a:gd name="connsiteY75" fmla="*/ 20179 h 131898"/>
                  <a:gd name="connsiteX76" fmla="*/ 105434 w 137383"/>
                  <a:gd name="connsiteY76" fmla="*/ 35500 h 131898"/>
                  <a:gd name="connsiteX77" fmla="*/ 106073 w 137383"/>
                  <a:gd name="connsiteY77" fmla="*/ 35500 h 131898"/>
                  <a:gd name="connsiteX78" fmla="*/ 111824 w 137383"/>
                  <a:gd name="connsiteY78" fmla="*/ 35500 h 131898"/>
                  <a:gd name="connsiteX79" fmla="*/ 110546 w 137383"/>
                  <a:gd name="connsiteY79" fmla="*/ 40607 h 131898"/>
                  <a:gd name="connsiteX80" fmla="*/ 117575 w 137383"/>
                  <a:gd name="connsiteY80" fmla="*/ 64867 h 131898"/>
                  <a:gd name="connsiteX81" fmla="*/ 118214 w 137383"/>
                  <a:gd name="connsiteY81" fmla="*/ 65505 h 131898"/>
                  <a:gd name="connsiteX82" fmla="*/ 122048 w 137383"/>
                  <a:gd name="connsiteY82" fmla="*/ 68697 h 131898"/>
                  <a:gd name="connsiteX83" fmla="*/ 118853 w 137383"/>
                  <a:gd name="connsiteY83" fmla="*/ 71251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37383" h="131898">
                    <a:moveTo>
                      <a:pt x="127160" y="54014"/>
                    </a:moveTo>
                    <a:cubicBezTo>
                      <a:pt x="125243" y="52737"/>
                      <a:pt x="123965" y="51460"/>
                      <a:pt x="122687" y="49545"/>
                    </a:cubicBezTo>
                    <a:cubicBezTo>
                      <a:pt x="122687" y="47630"/>
                      <a:pt x="123326" y="45076"/>
                      <a:pt x="123965" y="43161"/>
                    </a:cubicBezTo>
                    <a:cubicBezTo>
                      <a:pt x="126521" y="38054"/>
                      <a:pt x="126521" y="31670"/>
                      <a:pt x="123965" y="26563"/>
                    </a:cubicBezTo>
                    <a:cubicBezTo>
                      <a:pt x="120131" y="22094"/>
                      <a:pt x="113741" y="20179"/>
                      <a:pt x="107990" y="20817"/>
                    </a:cubicBezTo>
                    <a:cubicBezTo>
                      <a:pt x="106073" y="20817"/>
                      <a:pt x="104156" y="20817"/>
                      <a:pt x="102239" y="20179"/>
                    </a:cubicBezTo>
                    <a:cubicBezTo>
                      <a:pt x="100961" y="18263"/>
                      <a:pt x="100322" y="16348"/>
                      <a:pt x="99683" y="14433"/>
                    </a:cubicBezTo>
                    <a:cubicBezTo>
                      <a:pt x="97766" y="9326"/>
                      <a:pt x="95849" y="2942"/>
                      <a:pt x="90098" y="1027"/>
                    </a:cubicBezTo>
                    <a:cubicBezTo>
                      <a:pt x="84347" y="-250"/>
                      <a:pt x="78596" y="1665"/>
                      <a:pt x="74123" y="5495"/>
                    </a:cubicBezTo>
                    <a:cubicBezTo>
                      <a:pt x="72206" y="6772"/>
                      <a:pt x="70928" y="8049"/>
                      <a:pt x="69011" y="8687"/>
                    </a:cubicBezTo>
                    <a:cubicBezTo>
                      <a:pt x="67094" y="8049"/>
                      <a:pt x="65177" y="6772"/>
                      <a:pt x="63899" y="5495"/>
                    </a:cubicBezTo>
                    <a:cubicBezTo>
                      <a:pt x="59426" y="1027"/>
                      <a:pt x="53676" y="-889"/>
                      <a:pt x="47925" y="388"/>
                    </a:cubicBezTo>
                    <a:cubicBezTo>
                      <a:pt x="41535" y="2303"/>
                      <a:pt x="39618" y="8687"/>
                      <a:pt x="37701" y="13795"/>
                    </a:cubicBezTo>
                    <a:cubicBezTo>
                      <a:pt x="37062" y="15710"/>
                      <a:pt x="36423" y="17625"/>
                      <a:pt x="35145" y="18902"/>
                    </a:cubicBezTo>
                    <a:cubicBezTo>
                      <a:pt x="33228" y="19540"/>
                      <a:pt x="30672" y="19540"/>
                      <a:pt x="28755" y="19540"/>
                    </a:cubicBezTo>
                    <a:cubicBezTo>
                      <a:pt x="21087" y="16987"/>
                      <a:pt x="12780" y="21455"/>
                      <a:pt x="10863" y="29116"/>
                    </a:cubicBezTo>
                    <a:cubicBezTo>
                      <a:pt x="9585" y="32947"/>
                      <a:pt x="10224" y="37415"/>
                      <a:pt x="12780" y="41246"/>
                    </a:cubicBezTo>
                    <a:cubicBezTo>
                      <a:pt x="13419" y="43161"/>
                      <a:pt x="14058" y="45076"/>
                      <a:pt x="14058" y="46991"/>
                    </a:cubicBezTo>
                    <a:cubicBezTo>
                      <a:pt x="12780" y="48268"/>
                      <a:pt x="10863" y="50183"/>
                      <a:pt x="9585" y="50822"/>
                    </a:cubicBezTo>
                    <a:cubicBezTo>
                      <a:pt x="5112" y="54014"/>
                      <a:pt x="0" y="57844"/>
                      <a:pt x="0" y="64228"/>
                    </a:cubicBezTo>
                    <a:cubicBezTo>
                      <a:pt x="639" y="69974"/>
                      <a:pt x="4473" y="75081"/>
                      <a:pt x="9585" y="77635"/>
                    </a:cubicBezTo>
                    <a:cubicBezTo>
                      <a:pt x="12780" y="78273"/>
                      <a:pt x="15336" y="81465"/>
                      <a:pt x="14697" y="85295"/>
                    </a:cubicBezTo>
                    <a:cubicBezTo>
                      <a:pt x="14697" y="86572"/>
                      <a:pt x="14058" y="87849"/>
                      <a:pt x="12780" y="88487"/>
                    </a:cubicBezTo>
                    <a:cubicBezTo>
                      <a:pt x="10224" y="93595"/>
                      <a:pt x="10224" y="99979"/>
                      <a:pt x="12780" y="105086"/>
                    </a:cubicBezTo>
                    <a:cubicBezTo>
                      <a:pt x="16614" y="109555"/>
                      <a:pt x="23004" y="111470"/>
                      <a:pt x="28755" y="110831"/>
                    </a:cubicBezTo>
                    <a:cubicBezTo>
                      <a:pt x="30672" y="110831"/>
                      <a:pt x="32589" y="110831"/>
                      <a:pt x="34506" y="111470"/>
                    </a:cubicBezTo>
                    <a:cubicBezTo>
                      <a:pt x="35783" y="113385"/>
                      <a:pt x="36423" y="115300"/>
                      <a:pt x="37062" y="117215"/>
                    </a:cubicBezTo>
                    <a:cubicBezTo>
                      <a:pt x="38978" y="122323"/>
                      <a:pt x="40896" y="128707"/>
                      <a:pt x="46646" y="130622"/>
                    </a:cubicBezTo>
                    <a:cubicBezTo>
                      <a:pt x="52398" y="131899"/>
                      <a:pt x="58148" y="129983"/>
                      <a:pt x="62621" y="126153"/>
                    </a:cubicBezTo>
                    <a:cubicBezTo>
                      <a:pt x="64538" y="124876"/>
                      <a:pt x="65816" y="123599"/>
                      <a:pt x="67733" y="122961"/>
                    </a:cubicBezTo>
                    <a:cubicBezTo>
                      <a:pt x="69650" y="123599"/>
                      <a:pt x="71567" y="124876"/>
                      <a:pt x="72845" y="126153"/>
                    </a:cubicBezTo>
                    <a:cubicBezTo>
                      <a:pt x="76679" y="129345"/>
                      <a:pt x="81152" y="131260"/>
                      <a:pt x="85625" y="131899"/>
                    </a:cubicBezTo>
                    <a:cubicBezTo>
                      <a:pt x="86903" y="131899"/>
                      <a:pt x="88181" y="131899"/>
                      <a:pt x="88820" y="131260"/>
                    </a:cubicBezTo>
                    <a:cubicBezTo>
                      <a:pt x="95210" y="129345"/>
                      <a:pt x="97127" y="122961"/>
                      <a:pt x="99044" y="117854"/>
                    </a:cubicBezTo>
                    <a:cubicBezTo>
                      <a:pt x="99683" y="115939"/>
                      <a:pt x="100322" y="114023"/>
                      <a:pt x="101600" y="112747"/>
                    </a:cubicBezTo>
                    <a:cubicBezTo>
                      <a:pt x="103517" y="112108"/>
                      <a:pt x="106073" y="112108"/>
                      <a:pt x="107990" y="112108"/>
                    </a:cubicBezTo>
                    <a:cubicBezTo>
                      <a:pt x="113741" y="112747"/>
                      <a:pt x="119492" y="110831"/>
                      <a:pt x="123965" y="107001"/>
                    </a:cubicBezTo>
                    <a:cubicBezTo>
                      <a:pt x="126521" y="101894"/>
                      <a:pt x="127160" y="95510"/>
                      <a:pt x="124604" y="90403"/>
                    </a:cubicBezTo>
                    <a:cubicBezTo>
                      <a:pt x="123965" y="88487"/>
                      <a:pt x="123326" y="86572"/>
                      <a:pt x="123326" y="84657"/>
                    </a:cubicBezTo>
                    <a:cubicBezTo>
                      <a:pt x="124604" y="83380"/>
                      <a:pt x="126521" y="81465"/>
                      <a:pt x="127799" y="80827"/>
                    </a:cubicBezTo>
                    <a:cubicBezTo>
                      <a:pt x="132272" y="77635"/>
                      <a:pt x="137384" y="73804"/>
                      <a:pt x="137384" y="67420"/>
                    </a:cubicBezTo>
                    <a:cubicBezTo>
                      <a:pt x="135467" y="61675"/>
                      <a:pt x="132272" y="57206"/>
                      <a:pt x="127160" y="54014"/>
                    </a:cubicBezTo>
                    <a:close/>
                    <a:moveTo>
                      <a:pt x="118853" y="71251"/>
                    </a:moveTo>
                    <a:cubicBezTo>
                      <a:pt x="115019" y="73804"/>
                      <a:pt x="111824" y="76996"/>
                      <a:pt x="109907" y="81465"/>
                    </a:cubicBezTo>
                    <a:cubicBezTo>
                      <a:pt x="108629" y="85934"/>
                      <a:pt x="109268" y="91041"/>
                      <a:pt x="111185" y="94871"/>
                    </a:cubicBezTo>
                    <a:cubicBezTo>
                      <a:pt x="111824" y="96787"/>
                      <a:pt x="112463" y="98702"/>
                      <a:pt x="112463" y="99979"/>
                    </a:cubicBezTo>
                    <a:cubicBezTo>
                      <a:pt x="110546" y="99979"/>
                      <a:pt x="108629" y="99979"/>
                      <a:pt x="106712" y="99979"/>
                    </a:cubicBezTo>
                    <a:cubicBezTo>
                      <a:pt x="102239" y="99340"/>
                      <a:pt x="97127" y="100617"/>
                      <a:pt x="93293" y="103171"/>
                    </a:cubicBezTo>
                    <a:cubicBezTo>
                      <a:pt x="90098" y="106363"/>
                      <a:pt x="87542" y="110193"/>
                      <a:pt x="86264" y="114662"/>
                    </a:cubicBezTo>
                    <a:cubicBezTo>
                      <a:pt x="85625" y="116577"/>
                      <a:pt x="84986" y="118492"/>
                      <a:pt x="83708" y="119769"/>
                    </a:cubicBezTo>
                    <a:cubicBezTo>
                      <a:pt x="81791" y="119131"/>
                      <a:pt x="80513" y="117854"/>
                      <a:pt x="78596" y="116577"/>
                    </a:cubicBezTo>
                    <a:cubicBezTo>
                      <a:pt x="75401" y="113385"/>
                      <a:pt x="70928" y="111470"/>
                      <a:pt x="66456" y="110831"/>
                    </a:cubicBezTo>
                    <a:lnTo>
                      <a:pt x="66456" y="110831"/>
                    </a:lnTo>
                    <a:cubicBezTo>
                      <a:pt x="61982" y="111470"/>
                      <a:pt x="57509" y="113385"/>
                      <a:pt x="53676" y="115939"/>
                    </a:cubicBezTo>
                    <a:cubicBezTo>
                      <a:pt x="52398" y="117215"/>
                      <a:pt x="50481" y="117854"/>
                      <a:pt x="49203" y="119131"/>
                    </a:cubicBezTo>
                    <a:cubicBezTo>
                      <a:pt x="48563" y="117215"/>
                      <a:pt x="47925" y="115939"/>
                      <a:pt x="47286" y="114023"/>
                    </a:cubicBezTo>
                    <a:cubicBezTo>
                      <a:pt x="46008" y="109555"/>
                      <a:pt x="44091" y="105086"/>
                      <a:pt x="40257" y="101894"/>
                    </a:cubicBezTo>
                    <a:cubicBezTo>
                      <a:pt x="36423" y="99340"/>
                      <a:pt x="31950" y="98702"/>
                      <a:pt x="26838" y="98702"/>
                    </a:cubicBezTo>
                    <a:cubicBezTo>
                      <a:pt x="24921" y="98702"/>
                      <a:pt x="22365" y="98702"/>
                      <a:pt x="21087" y="98702"/>
                    </a:cubicBezTo>
                    <a:cubicBezTo>
                      <a:pt x="21087" y="96787"/>
                      <a:pt x="21726" y="94871"/>
                      <a:pt x="22365" y="93595"/>
                    </a:cubicBezTo>
                    <a:cubicBezTo>
                      <a:pt x="26838" y="84657"/>
                      <a:pt x="23643" y="73804"/>
                      <a:pt x="15336" y="69335"/>
                    </a:cubicBezTo>
                    <a:cubicBezTo>
                      <a:pt x="15336" y="69335"/>
                      <a:pt x="14697" y="69335"/>
                      <a:pt x="14697" y="69335"/>
                    </a:cubicBezTo>
                    <a:cubicBezTo>
                      <a:pt x="13419" y="68059"/>
                      <a:pt x="12141" y="66782"/>
                      <a:pt x="10863" y="66143"/>
                    </a:cubicBezTo>
                    <a:cubicBezTo>
                      <a:pt x="12141" y="64867"/>
                      <a:pt x="13419" y="63590"/>
                      <a:pt x="15336" y="62313"/>
                    </a:cubicBezTo>
                    <a:cubicBezTo>
                      <a:pt x="23643" y="58483"/>
                      <a:pt x="27477" y="48268"/>
                      <a:pt x="23643" y="39969"/>
                    </a:cubicBezTo>
                    <a:cubicBezTo>
                      <a:pt x="23643" y="39331"/>
                      <a:pt x="23004" y="39331"/>
                      <a:pt x="23004" y="38692"/>
                    </a:cubicBezTo>
                    <a:cubicBezTo>
                      <a:pt x="22365" y="36777"/>
                      <a:pt x="22365" y="35500"/>
                      <a:pt x="21726" y="33585"/>
                    </a:cubicBezTo>
                    <a:cubicBezTo>
                      <a:pt x="23643" y="33585"/>
                      <a:pt x="25560" y="32947"/>
                      <a:pt x="26838" y="33585"/>
                    </a:cubicBezTo>
                    <a:cubicBezTo>
                      <a:pt x="31311" y="34223"/>
                      <a:pt x="36423" y="32947"/>
                      <a:pt x="40257" y="30393"/>
                    </a:cubicBezTo>
                    <a:cubicBezTo>
                      <a:pt x="43451" y="27201"/>
                      <a:pt x="46008" y="23371"/>
                      <a:pt x="47286" y="18902"/>
                    </a:cubicBezTo>
                    <a:cubicBezTo>
                      <a:pt x="47925" y="16987"/>
                      <a:pt x="48563" y="15071"/>
                      <a:pt x="49841" y="13795"/>
                    </a:cubicBezTo>
                    <a:cubicBezTo>
                      <a:pt x="51758" y="14433"/>
                      <a:pt x="53036" y="15710"/>
                      <a:pt x="54953" y="16987"/>
                    </a:cubicBezTo>
                    <a:cubicBezTo>
                      <a:pt x="58148" y="20179"/>
                      <a:pt x="62621" y="22094"/>
                      <a:pt x="67094" y="22732"/>
                    </a:cubicBezTo>
                    <a:cubicBezTo>
                      <a:pt x="71567" y="22094"/>
                      <a:pt x="76040" y="20179"/>
                      <a:pt x="79874" y="17625"/>
                    </a:cubicBezTo>
                    <a:cubicBezTo>
                      <a:pt x="81152" y="16348"/>
                      <a:pt x="83069" y="15710"/>
                      <a:pt x="84347" y="15071"/>
                    </a:cubicBezTo>
                    <a:cubicBezTo>
                      <a:pt x="84986" y="16987"/>
                      <a:pt x="85625" y="18263"/>
                      <a:pt x="86264" y="20179"/>
                    </a:cubicBezTo>
                    <a:cubicBezTo>
                      <a:pt x="87542" y="29755"/>
                      <a:pt x="95849" y="36139"/>
                      <a:pt x="105434" y="35500"/>
                    </a:cubicBezTo>
                    <a:cubicBezTo>
                      <a:pt x="105434" y="35500"/>
                      <a:pt x="106073" y="35500"/>
                      <a:pt x="106073" y="35500"/>
                    </a:cubicBezTo>
                    <a:lnTo>
                      <a:pt x="111824" y="35500"/>
                    </a:lnTo>
                    <a:cubicBezTo>
                      <a:pt x="111824" y="37415"/>
                      <a:pt x="111185" y="39331"/>
                      <a:pt x="110546" y="40607"/>
                    </a:cubicBezTo>
                    <a:cubicBezTo>
                      <a:pt x="106073" y="48907"/>
                      <a:pt x="108629" y="59759"/>
                      <a:pt x="117575" y="64867"/>
                    </a:cubicBezTo>
                    <a:cubicBezTo>
                      <a:pt x="117575" y="64867"/>
                      <a:pt x="118214" y="64867"/>
                      <a:pt x="118214" y="65505"/>
                    </a:cubicBezTo>
                    <a:cubicBezTo>
                      <a:pt x="119492" y="66782"/>
                      <a:pt x="120770" y="68059"/>
                      <a:pt x="122048" y="68697"/>
                    </a:cubicBezTo>
                    <a:cubicBezTo>
                      <a:pt x="122048" y="68697"/>
                      <a:pt x="120131" y="69974"/>
                      <a:pt x="118853" y="71251"/>
                    </a:cubicBezTo>
                    <a:close/>
                  </a:path>
                </a:pathLst>
              </a:custGeom>
              <a:grpFill/>
              <a:ln w="6390" cap="flat">
                <a:noFill/>
                <a:prstDash val="solid"/>
                <a:miter/>
              </a:ln>
            </p:spPr>
            <p:txBody>
              <a:bodyPr rtlCol="0" anchor="ctr"/>
              <a:lstStyle/>
              <a:p>
                <a:endParaRPr lang="en-US" dirty="0"/>
              </a:p>
            </p:txBody>
          </p:sp>
          <p:sp>
            <p:nvSpPr>
              <p:cNvPr id="69" name="Graphic 4">
                <a:extLst>
                  <a:ext uri="{FF2B5EF4-FFF2-40B4-BE49-F238E27FC236}">
                    <a16:creationId xmlns:a16="http://schemas.microsoft.com/office/drawing/2014/main" id="{E5948A0F-B584-4325-B230-809EFB31A4DF}"/>
                  </a:ext>
                </a:extLst>
              </p:cNvPr>
              <p:cNvSpPr/>
              <p:nvPr/>
            </p:nvSpPr>
            <p:spPr>
              <a:xfrm>
                <a:off x="5917281" y="4895399"/>
                <a:ext cx="50920" cy="51074"/>
              </a:xfrm>
              <a:custGeom>
                <a:avLst/>
                <a:gdLst>
                  <a:gd name="connsiteX0" fmla="*/ 17692 w 50920"/>
                  <a:gd name="connsiteY0" fmla="*/ 1278 h 51074"/>
                  <a:gd name="connsiteX1" fmla="*/ 2995 w 50920"/>
                  <a:gd name="connsiteY1" fmla="*/ 14046 h 51074"/>
                  <a:gd name="connsiteX2" fmla="*/ 1078 w 50920"/>
                  <a:gd name="connsiteY2" fmla="*/ 33198 h 51074"/>
                  <a:gd name="connsiteX3" fmla="*/ 33028 w 50920"/>
                  <a:gd name="connsiteY3" fmla="*/ 49796 h 51074"/>
                  <a:gd name="connsiteX4" fmla="*/ 49642 w 50920"/>
                  <a:gd name="connsiteY4" fmla="*/ 17876 h 51074"/>
                  <a:gd name="connsiteX5" fmla="*/ 17692 w 50920"/>
                  <a:gd name="connsiteY5" fmla="*/ 1278 h 51074"/>
                  <a:gd name="connsiteX6" fmla="*/ 17692 w 50920"/>
                  <a:gd name="connsiteY6" fmla="*/ 1278 h 51074"/>
                  <a:gd name="connsiteX7" fmla="*/ 17692 w 50920"/>
                  <a:gd name="connsiteY7" fmla="*/ 1278 h 51074"/>
                  <a:gd name="connsiteX8" fmla="*/ 29194 w 50920"/>
                  <a:gd name="connsiteY8" fmla="*/ 37666 h 51074"/>
                  <a:gd name="connsiteX9" fmla="*/ 14497 w 50920"/>
                  <a:gd name="connsiteY9" fmla="*/ 26814 h 51074"/>
                  <a:gd name="connsiteX10" fmla="*/ 21526 w 50920"/>
                  <a:gd name="connsiteY10" fmla="*/ 13407 h 51074"/>
                  <a:gd name="connsiteX11" fmla="*/ 25360 w 50920"/>
                  <a:gd name="connsiteY11" fmla="*/ 12769 h 51074"/>
                  <a:gd name="connsiteX12" fmla="*/ 37501 w 50920"/>
                  <a:gd name="connsiteY12" fmla="*/ 26175 h 51074"/>
                  <a:gd name="connsiteX13" fmla="*/ 29194 w 50920"/>
                  <a:gd name="connsiteY13" fmla="*/ 37666 h 51074"/>
                  <a:gd name="connsiteX14" fmla="*/ 29194 w 50920"/>
                  <a:gd name="connsiteY14" fmla="*/ 37666 h 5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920" h="51074">
                    <a:moveTo>
                      <a:pt x="17692" y="1278"/>
                    </a:moveTo>
                    <a:cubicBezTo>
                      <a:pt x="11302" y="3193"/>
                      <a:pt x="5551" y="7662"/>
                      <a:pt x="2995" y="14046"/>
                    </a:cubicBezTo>
                    <a:cubicBezTo>
                      <a:pt x="-200" y="19791"/>
                      <a:pt x="-839" y="26814"/>
                      <a:pt x="1078" y="33198"/>
                    </a:cubicBezTo>
                    <a:cubicBezTo>
                      <a:pt x="5551" y="46604"/>
                      <a:pt x="19609" y="54265"/>
                      <a:pt x="33028" y="49796"/>
                    </a:cubicBezTo>
                    <a:cubicBezTo>
                      <a:pt x="46447" y="45327"/>
                      <a:pt x="54115" y="31282"/>
                      <a:pt x="49642" y="17876"/>
                    </a:cubicBezTo>
                    <a:cubicBezTo>
                      <a:pt x="45808" y="4470"/>
                      <a:pt x="31750" y="-3191"/>
                      <a:pt x="17692" y="1278"/>
                    </a:cubicBezTo>
                    <a:cubicBezTo>
                      <a:pt x="17692" y="1278"/>
                      <a:pt x="17692" y="1278"/>
                      <a:pt x="17692" y="1278"/>
                    </a:cubicBezTo>
                    <a:lnTo>
                      <a:pt x="17692" y="1278"/>
                    </a:lnTo>
                    <a:close/>
                    <a:moveTo>
                      <a:pt x="29194" y="37666"/>
                    </a:moveTo>
                    <a:cubicBezTo>
                      <a:pt x="22165" y="38943"/>
                      <a:pt x="15775" y="33836"/>
                      <a:pt x="14497" y="26814"/>
                    </a:cubicBezTo>
                    <a:cubicBezTo>
                      <a:pt x="13858" y="21068"/>
                      <a:pt x="16414" y="15961"/>
                      <a:pt x="21526" y="13407"/>
                    </a:cubicBezTo>
                    <a:cubicBezTo>
                      <a:pt x="22804" y="12769"/>
                      <a:pt x="24082" y="12769"/>
                      <a:pt x="25360" y="12769"/>
                    </a:cubicBezTo>
                    <a:cubicBezTo>
                      <a:pt x="32389" y="13407"/>
                      <a:pt x="37501" y="19153"/>
                      <a:pt x="37501" y="26175"/>
                    </a:cubicBezTo>
                    <a:cubicBezTo>
                      <a:pt x="36862" y="31282"/>
                      <a:pt x="33667" y="35751"/>
                      <a:pt x="29194" y="37666"/>
                    </a:cubicBezTo>
                    <a:lnTo>
                      <a:pt x="29194" y="37666"/>
                    </a:lnTo>
                    <a:close/>
                  </a:path>
                </a:pathLst>
              </a:custGeom>
              <a:grpFill/>
              <a:ln w="6390" cap="flat">
                <a:noFill/>
                <a:prstDash val="solid"/>
                <a:miter/>
              </a:ln>
            </p:spPr>
            <p:txBody>
              <a:bodyPr rtlCol="0" anchor="ctr"/>
              <a:lstStyle/>
              <a:p>
                <a:endParaRPr lang="en-US" dirty="0"/>
              </a:p>
            </p:txBody>
          </p:sp>
        </p:grpSp>
      </p:grpSp>
      <p:grpSp>
        <p:nvGrpSpPr>
          <p:cNvPr id="19" name="Group 18">
            <a:extLst>
              <a:ext uri="{FF2B5EF4-FFF2-40B4-BE49-F238E27FC236}">
                <a16:creationId xmlns:a16="http://schemas.microsoft.com/office/drawing/2014/main" id="{B41FADE8-0646-4B09-AD64-FE1455139DCF}"/>
              </a:ext>
            </a:extLst>
          </p:cNvPr>
          <p:cNvGrpSpPr/>
          <p:nvPr/>
        </p:nvGrpSpPr>
        <p:grpSpPr>
          <a:xfrm>
            <a:off x="490931" y="5241929"/>
            <a:ext cx="5616176" cy="1006536"/>
            <a:chOff x="475333" y="4519906"/>
            <a:chExt cx="5616176" cy="1006536"/>
          </a:xfrm>
        </p:grpSpPr>
        <p:sp>
          <p:nvSpPr>
            <p:cNvPr id="52" name="Rectangle 51">
              <a:extLst>
                <a:ext uri="{FF2B5EF4-FFF2-40B4-BE49-F238E27FC236}">
                  <a16:creationId xmlns:a16="http://schemas.microsoft.com/office/drawing/2014/main" id="{6029F536-C2EA-43F4-AE2D-19D092EF32CC}"/>
                </a:ext>
              </a:extLst>
            </p:cNvPr>
            <p:cNvSpPr/>
            <p:nvPr/>
          </p:nvSpPr>
          <p:spPr>
            <a:xfrm>
              <a:off x="1773981" y="4578297"/>
              <a:ext cx="4317528" cy="948145"/>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lang="en-US"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Tools Used </a:t>
              </a:r>
            </a:p>
            <a:p>
              <a:pPr marL="0" marR="0" lvl="0" indent="0" algn="l" defTabSz="1216122" rtl="0" eaLnBrk="1" fontAlgn="auto" latinLnBrk="0" hangingPunct="1">
                <a:lnSpc>
                  <a:spcPct val="120000"/>
                </a:lnSpc>
                <a:spcBef>
                  <a:spcPts val="0"/>
                </a:spcBef>
                <a:spcAft>
                  <a:spcPts val="600"/>
                </a:spcAft>
                <a:buClrTx/>
                <a:buSzTx/>
                <a:buFontTx/>
                <a:buNone/>
                <a:tabLst/>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Python Packages</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cxnSp>
          <p:nvCxnSpPr>
            <p:cNvPr id="53" name="Straight Connector 52">
              <a:extLst>
                <a:ext uri="{FF2B5EF4-FFF2-40B4-BE49-F238E27FC236}">
                  <a16:creationId xmlns:a16="http://schemas.microsoft.com/office/drawing/2014/main" id="{99A3C967-BE41-4252-84CD-C5C518350F11}"/>
                </a:ext>
              </a:extLst>
            </p:cNvPr>
            <p:cNvCxnSpPr>
              <a:cxnSpLocks/>
            </p:cNvCxnSpPr>
            <p:nvPr/>
          </p:nvCxnSpPr>
          <p:spPr>
            <a:xfrm>
              <a:off x="1528836" y="455051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Graphic 1039">
              <a:extLst>
                <a:ext uri="{FF2B5EF4-FFF2-40B4-BE49-F238E27FC236}">
                  <a16:creationId xmlns:a16="http://schemas.microsoft.com/office/drawing/2014/main" id="{9C719959-9BD5-4408-A9C0-79069CA634C5}"/>
                </a:ext>
              </a:extLst>
            </p:cNvPr>
            <p:cNvGrpSpPr/>
            <p:nvPr/>
          </p:nvGrpSpPr>
          <p:grpSpPr>
            <a:xfrm>
              <a:off x="475333" y="4519906"/>
              <a:ext cx="828058" cy="827276"/>
              <a:chOff x="2561086" y="2371173"/>
              <a:chExt cx="361670" cy="361333"/>
            </a:xfrm>
            <a:solidFill>
              <a:schemeClr val="tx1"/>
            </a:solidFill>
          </p:grpSpPr>
          <p:sp>
            <p:nvSpPr>
              <p:cNvPr id="57" name="Graphic 1039">
                <a:extLst>
                  <a:ext uri="{FF2B5EF4-FFF2-40B4-BE49-F238E27FC236}">
                    <a16:creationId xmlns:a16="http://schemas.microsoft.com/office/drawing/2014/main" id="{4737FBEF-A1EA-48F6-BB60-7C5014B37FCA}"/>
                  </a:ext>
                </a:extLst>
              </p:cNvPr>
              <p:cNvSpPr/>
              <p:nvPr/>
            </p:nvSpPr>
            <p:spPr>
              <a:xfrm>
                <a:off x="2561086"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6"/>
                      <a:pt x="180835" y="13406"/>
                    </a:cubicBezTo>
                    <a:cubicBezTo>
                      <a:pt x="273489" y="13406"/>
                      <a:pt x="348891" y="88738"/>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58" name="Graphic 1039">
                <a:extLst>
                  <a:ext uri="{FF2B5EF4-FFF2-40B4-BE49-F238E27FC236}">
                    <a16:creationId xmlns:a16="http://schemas.microsoft.com/office/drawing/2014/main" id="{2AA30BA7-4DDE-4387-9586-7EC0096D8A30}"/>
                  </a:ext>
                </a:extLst>
              </p:cNvPr>
              <p:cNvSpPr/>
              <p:nvPr/>
            </p:nvSpPr>
            <p:spPr>
              <a:xfrm>
                <a:off x="2662686" y="2442035"/>
                <a:ext cx="157831" cy="218970"/>
              </a:xfrm>
              <a:custGeom>
                <a:avLst/>
                <a:gdLst>
                  <a:gd name="connsiteX0" fmla="*/ 151441 w 157831"/>
                  <a:gd name="connsiteY0" fmla="*/ 51710 h 218970"/>
                  <a:gd name="connsiteX1" fmla="*/ 115019 w 157831"/>
                  <a:gd name="connsiteY1" fmla="*/ 51710 h 218970"/>
                  <a:gd name="connsiteX2" fmla="*/ 115019 w 157831"/>
                  <a:gd name="connsiteY2" fmla="*/ 42773 h 218970"/>
                  <a:gd name="connsiteX3" fmla="*/ 104795 w 157831"/>
                  <a:gd name="connsiteY3" fmla="*/ 10214 h 218970"/>
                  <a:gd name="connsiteX4" fmla="*/ 79235 w 157831"/>
                  <a:gd name="connsiteY4" fmla="*/ 0 h 218970"/>
                  <a:gd name="connsiteX5" fmla="*/ 53036 w 157831"/>
                  <a:gd name="connsiteY5" fmla="*/ 10214 h 218970"/>
                  <a:gd name="connsiteX6" fmla="*/ 42812 w 157831"/>
                  <a:gd name="connsiteY6" fmla="*/ 40219 h 218970"/>
                  <a:gd name="connsiteX7" fmla="*/ 42812 w 157831"/>
                  <a:gd name="connsiteY7" fmla="*/ 51072 h 218970"/>
                  <a:gd name="connsiteX8" fmla="*/ 6390 w 157831"/>
                  <a:gd name="connsiteY8" fmla="*/ 51072 h 218970"/>
                  <a:gd name="connsiteX9" fmla="*/ 0 w 157831"/>
                  <a:gd name="connsiteY9" fmla="*/ 57456 h 218970"/>
                  <a:gd name="connsiteX10" fmla="*/ 0 w 157831"/>
                  <a:gd name="connsiteY10" fmla="*/ 212587 h 218970"/>
                  <a:gd name="connsiteX11" fmla="*/ 6390 w 157831"/>
                  <a:gd name="connsiteY11" fmla="*/ 218971 h 218970"/>
                  <a:gd name="connsiteX12" fmla="*/ 151441 w 157831"/>
                  <a:gd name="connsiteY12" fmla="*/ 218971 h 218970"/>
                  <a:gd name="connsiteX13" fmla="*/ 157831 w 157831"/>
                  <a:gd name="connsiteY13" fmla="*/ 212587 h 218970"/>
                  <a:gd name="connsiteX14" fmla="*/ 157831 w 157831"/>
                  <a:gd name="connsiteY14" fmla="*/ 58094 h 218970"/>
                  <a:gd name="connsiteX15" fmla="*/ 151441 w 157831"/>
                  <a:gd name="connsiteY15" fmla="*/ 51710 h 218970"/>
                  <a:gd name="connsiteX16" fmla="*/ 55592 w 157831"/>
                  <a:gd name="connsiteY16" fmla="*/ 40219 h 218970"/>
                  <a:gd name="connsiteX17" fmla="*/ 61982 w 157831"/>
                  <a:gd name="connsiteY17" fmla="*/ 19152 h 218970"/>
                  <a:gd name="connsiteX18" fmla="*/ 79235 w 157831"/>
                  <a:gd name="connsiteY18" fmla="*/ 12768 h 218970"/>
                  <a:gd name="connsiteX19" fmla="*/ 95849 w 157831"/>
                  <a:gd name="connsiteY19" fmla="*/ 19152 h 218970"/>
                  <a:gd name="connsiteX20" fmla="*/ 102878 w 157831"/>
                  <a:gd name="connsiteY20" fmla="*/ 42773 h 218970"/>
                  <a:gd name="connsiteX21" fmla="*/ 102878 w 157831"/>
                  <a:gd name="connsiteY21" fmla="*/ 51710 h 218970"/>
                  <a:gd name="connsiteX22" fmla="*/ 55592 w 157831"/>
                  <a:gd name="connsiteY22" fmla="*/ 51710 h 218970"/>
                  <a:gd name="connsiteX23" fmla="*/ 55592 w 157831"/>
                  <a:gd name="connsiteY23" fmla="*/ 40219 h 218970"/>
                  <a:gd name="connsiteX24" fmla="*/ 145051 w 157831"/>
                  <a:gd name="connsiteY24" fmla="*/ 206841 h 218970"/>
                  <a:gd name="connsiteX25" fmla="*/ 12780 w 157831"/>
                  <a:gd name="connsiteY25" fmla="*/ 206841 h 218970"/>
                  <a:gd name="connsiteX26" fmla="*/ 12780 w 157831"/>
                  <a:gd name="connsiteY26" fmla="*/ 64478 h 218970"/>
                  <a:gd name="connsiteX27" fmla="*/ 42812 w 157831"/>
                  <a:gd name="connsiteY27" fmla="*/ 64478 h 218970"/>
                  <a:gd name="connsiteX28" fmla="*/ 42812 w 157831"/>
                  <a:gd name="connsiteY28" fmla="*/ 78523 h 218970"/>
                  <a:gd name="connsiteX29" fmla="*/ 49202 w 157831"/>
                  <a:gd name="connsiteY29" fmla="*/ 84907 h 218970"/>
                  <a:gd name="connsiteX30" fmla="*/ 55592 w 157831"/>
                  <a:gd name="connsiteY30" fmla="*/ 78523 h 218970"/>
                  <a:gd name="connsiteX31" fmla="*/ 55592 w 157831"/>
                  <a:gd name="connsiteY31" fmla="*/ 64478 h 218970"/>
                  <a:gd name="connsiteX32" fmla="*/ 102878 w 157831"/>
                  <a:gd name="connsiteY32" fmla="*/ 64478 h 218970"/>
                  <a:gd name="connsiteX33" fmla="*/ 102878 w 157831"/>
                  <a:gd name="connsiteY33" fmla="*/ 78523 h 218970"/>
                  <a:gd name="connsiteX34" fmla="*/ 109268 w 157831"/>
                  <a:gd name="connsiteY34" fmla="*/ 84907 h 218970"/>
                  <a:gd name="connsiteX35" fmla="*/ 115658 w 157831"/>
                  <a:gd name="connsiteY35" fmla="*/ 78523 h 218970"/>
                  <a:gd name="connsiteX36" fmla="*/ 115658 w 157831"/>
                  <a:gd name="connsiteY36" fmla="*/ 64478 h 218970"/>
                  <a:gd name="connsiteX37" fmla="*/ 145690 w 157831"/>
                  <a:gd name="connsiteY37" fmla="*/ 64478 h 218970"/>
                  <a:gd name="connsiteX38" fmla="*/ 145690 w 157831"/>
                  <a:gd name="connsiteY38" fmla="*/ 206841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831" h="218970">
                    <a:moveTo>
                      <a:pt x="151441" y="51710"/>
                    </a:moveTo>
                    <a:lnTo>
                      <a:pt x="115019" y="51710"/>
                    </a:lnTo>
                    <a:lnTo>
                      <a:pt x="115019" y="42773"/>
                    </a:lnTo>
                    <a:cubicBezTo>
                      <a:pt x="115019" y="42134"/>
                      <a:pt x="116297" y="22982"/>
                      <a:pt x="104795" y="10214"/>
                    </a:cubicBezTo>
                    <a:cubicBezTo>
                      <a:pt x="98405" y="3192"/>
                      <a:pt x="89459" y="0"/>
                      <a:pt x="79235" y="0"/>
                    </a:cubicBezTo>
                    <a:cubicBezTo>
                      <a:pt x="68372" y="0"/>
                      <a:pt x="59426" y="3192"/>
                      <a:pt x="53036" y="10214"/>
                    </a:cubicBezTo>
                    <a:cubicBezTo>
                      <a:pt x="42173" y="22344"/>
                      <a:pt x="42812" y="40219"/>
                      <a:pt x="42812" y="40219"/>
                    </a:cubicBezTo>
                    <a:lnTo>
                      <a:pt x="42812" y="51072"/>
                    </a:lnTo>
                    <a:lnTo>
                      <a:pt x="6390" y="51072"/>
                    </a:lnTo>
                    <a:cubicBezTo>
                      <a:pt x="2556" y="51072"/>
                      <a:pt x="0" y="53625"/>
                      <a:pt x="0" y="57456"/>
                    </a:cubicBezTo>
                    <a:lnTo>
                      <a:pt x="0" y="212587"/>
                    </a:lnTo>
                    <a:cubicBezTo>
                      <a:pt x="0" y="216417"/>
                      <a:pt x="2556" y="218971"/>
                      <a:pt x="6390" y="218971"/>
                    </a:cubicBezTo>
                    <a:lnTo>
                      <a:pt x="151441" y="218971"/>
                    </a:lnTo>
                    <a:cubicBezTo>
                      <a:pt x="155275" y="218971"/>
                      <a:pt x="157831" y="216417"/>
                      <a:pt x="157831" y="212587"/>
                    </a:cubicBezTo>
                    <a:lnTo>
                      <a:pt x="157831" y="58094"/>
                    </a:lnTo>
                    <a:cubicBezTo>
                      <a:pt x="157831" y="54902"/>
                      <a:pt x="155275" y="51710"/>
                      <a:pt x="151441" y="51710"/>
                    </a:cubicBezTo>
                    <a:close/>
                    <a:moveTo>
                      <a:pt x="55592" y="40219"/>
                    </a:moveTo>
                    <a:cubicBezTo>
                      <a:pt x="55592" y="40219"/>
                      <a:pt x="54953" y="26813"/>
                      <a:pt x="61982" y="19152"/>
                    </a:cubicBezTo>
                    <a:cubicBezTo>
                      <a:pt x="65816" y="14683"/>
                      <a:pt x="71567" y="12768"/>
                      <a:pt x="79235" y="12768"/>
                    </a:cubicBezTo>
                    <a:cubicBezTo>
                      <a:pt x="86264" y="12768"/>
                      <a:pt x="92015" y="14683"/>
                      <a:pt x="95849" y="19152"/>
                    </a:cubicBezTo>
                    <a:cubicBezTo>
                      <a:pt x="103517" y="27451"/>
                      <a:pt x="102878" y="42134"/>
                      <a:pt x="102878" y="42773"/>
                    </a:cubicBezTo>
                    <a:lnTo>
                      <a:pt x="102878" y="51710"/>
                    </a:lnTo>
                    <a:lnTo>
                      <a:pt x="55592" y="51710"/>
                    </a:lnTo>
                    <a:lnTo>
                      <a:pt x="55592" y="40219"/>
                    </a:lnTo>
                    <a:close/>
                    <a:moveTo>
                      <a:pt x="145051" y="206841"/>
                    </a:moveTo>
                    <a:lnTo>
                      <a:pt x="12780" y="206841"/>
                    </a:lnTo>
                    <a:lnTo>
                      <a:pt x="12780" y="64478"/>
                    </a:lnTo>
                    <a:lnTo>
                      <a:pt x="42812" y="64478"/>
                    </a:lnTo>
                    <a:lnTo>
                      <a:pt x="42812" y="78523"/>
                    </a:lnTo>
                    <a:cubicBezTo>
                      <a:pt x="42812" y="82353"/>
                      <a:pt x="45368" y="84907"/>
                      <a:pt x="49202" y="84907"/>
                    </a:cubicBezTo>
                    <a:cubicBezTo>
                      <a:pt x="53036" y="84907"/>
                      <a:pt x="55592" y="82353"/>
                      <a:pt x="55592" y="78523"/>
                    </a:cubicBezTo>
                    <a:lnTo>
                      <a:pt x="55592" y="64478"/>
                    </a:lnTo>
                    <a:lnTo>
                      <a:pt x="102878" y="64478"/>
                    </a:lnTo>
                    <a:lnTo>
                      <a:pt x="102878" y="78523"/>
                    </a:lnTo>
                    <a:cubicBezTo>
                      <a:pt x="102878" y="82353"/>
                      <a:pt x="105434" y="84907"/>
                      <a:pt x="109268" y="84907"/>
                    </a:cubicBezTo>
                    <a:cubicBezTo>
                      <a:pt x="113102" y="84907"/>
                      <a:pt x="115658" y="82353"/>
                      <a:pt x="115658" y="78523"/>
                    </a:cubicBezTo>
                    <a:lnTo>
                      <a:pt x="115658" y="64478"/>
                    </a:lnTo>
                    <a:lnTo>
                      <a:pt x="145690" y="64478"/>
                    </a:lnTo>
                    <a:lnTo>
                      <a:pt x="145690" y="206841"/>
                    </a:lnTo>
                    <a:close/>
                  </a:path>
                </a:pathLst>
              </a:custGeom>
              <a:grpFill/>
              <a:ln w="6390" cap="flat">
                <a:noFill/>
                <a:prstDash val="solid"/>
                <a:miter/>
              </a:ln>
            </p:spPr>
            <p:txBody>
              <a:bodyPr rtlCol="0" anchor="ctr"/>
              <a:lstStyle/>
              <a:p>
                <a:endParaRPr lang="en-US" dirty="0"/>
              </a:p>
            </p:txBody>
          </p:sp>
        </p:grpSp>
      </p:grpSp>
      <p:sp>
        <p:nvSpPr>
          <p:cNvPr id="42" name="Text Placeholder 3">
            <a:extLst>
              <a:ext uri="{FF2B5EF4-FFF2-40B4-BE49-F238E27FC236}">
                <a16:creationId xmlns:a16="http://schemas.microsoft.com/office/drawing/2014/main" id="{C0AA8A32-ECFC-4A21-9969-7D24AFA3E6C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pic>
        <p:nvPicPr>
          <p:cNvPr id="11" name="Picture 10" descr="Timeline&#10;&#10;Description automatically generated">
            <a:extLst>
              <a:ext uri="{FF2B5EF4-FFF2-40B4-BE49-F238E27FC236}">
                <a16:creationId xmlns:a16="http://schemas.microsoft.com/office/drawing/2014/main" id="{55DC327C-F9C8-42A4-B348-BC171ACAC632}"/>
              </a:ext>
            </a:extLst>
          </p:cNvPr>
          <p:cNvPicPr>
            <a:picLocks noChangeAspect="1"/>
          </p:cNvPicPr>
          <p:nvPr/>
        </p:nvPicPr>
        <p:blipFill rotWithShape="1">
          <a:blip r:embed="rId8">
            <a:extLst>
              <a:ext uri="{28A0092B-C50C-407E-A947-70E740481C1C}">
                <a14:useLocalDpi xmlns:a14="http://schemas.microsoft.com/office/drawing/2010/main" val="0"/>
              </a:ext>
            </a:extLst>
          </a:blip>
          <a:srcRect l="11608" t="16870" r="8495" b="17844"/>
          <a:stretch/>
        </p:blipFill>
        <p:spPr>
          <a:xfrm>
            <a:off x="5057666" y="2386906"/>
            <a:ext cx="7023457" cy="3825958"/>
          </a:xfrm>
          <a:prstGeom prst="rect">
            <a:avLst/>
          </a:prstGeom>
        </p:spPr>
      </p:pic>
      <p:sp>
        <p:nvSpPr>
          <p:cNvPr id="45" name="Rectangle 44">
            <a:extLst>
              <a:ext uri="{FF2B5EF4-FFF2-40B4-BE49-F238E27FC236}">
                <a16:creationId xmlns:a16="http://schemas.microsoft.com/office/drawing/2014/main" id="{19CF342E-1108-4C55-A378-2E4AEB86D997}"/>
              </a:ext>
            </a:extLst>
          </p:cNvPr>
          <p:cNvSpPr/>
          <p:nvPr/>
        </p:nvSpPr>
        <p:spPr>
          <a:xfrm>
            <a:off x="5239710" y="1847804"/>
            <a:ext cx="5410450"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Classifier Example</a:t>
            </a:r>
          </a:p>
        </p:txBody>
      </p:sp>
    </p:spTree>
    <p:extLst>
      <p:ext uri="{BB962C8B-B14F-4D97-AF65-F5344CB8AC3E}">
        <p14:creationId xmlns:p14="http://schemas.microsoft.com/office/powerpoint/2010/main" val="36338002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5032</TotalTime>
  <Words>1502</Words>
  <Application>Microsoft Office PowerPoint</Application>
  <PresentationFormat>Widescreen</PresentationFormat>
  <Paragraphs>252</Paragraphs>
  <Slides>15</Slides>
  <Notes>12</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1" baseType="lpstr">
      <vt:lpstr>Arial</vt:lpstr>
      <vt:lpstr>Calibri</vt:lpstr>
      <vt:lpstr>Calibri Light</vt:lpstr>
      <vt:lpstr>Cambria Math</vt:lpstr>
      <vt:lpstr>Chronicle Display Black</vt:lpstr>
      <vt:lpstr>Open Sans</vt:lpstr>
      <vt:lpstr>Open Sans Extrabold</vt:lpstr>
      <vt:lpstr>Open Sans Light</vt:lpstr>
      <vt:lpstr>Open Sans Semibold</vt:lpstr>
      <vt:lpstr>Times New Roman</vt:lpstr>
      <vt:lpstr>Verdana</vt:lpstr>
      <vt:lpstr>Wingdings 2</vt:lpstr>
      <vt:lpstr>Office Theme</vt:lpstr>
      <vt:lpstr>Deloitte Consulting Scrapbook</vt:lpstr>
      <vt:lpstr>1_Deloitte Consulting Scrapbook</vt:lpstr>
      <vt:lpstr>think-cell Slide</vt:lpstr>
      <vt:lpstr>AI Academy Apprenticeship Capstone  Tree Coverage</vt:lpstr>
      <vt:lpstr>Agenda</vt:lpstr>
      <vt:lpstr>Project Goals</vt:lpstr>
      <vt:lpstr>Business Understanding </vt:lpstr>
      <vt:lpstr>Data </vt:lpstr>
      <vt:lpstr>Data Understanding</vt:lpstr>
      <vt:lpstr>Data Preparation</vt:lpstr>
      <vt:lpstr>Methods</vt:lpstr>
      <vt:lpstr>Methodology  </vt:lpstr>
      <vt:lpstr>Evaluation Metrics </vt:lpstr>
      <vt:lpstr>Results</vt:lpstr>
      <vt:lpstr>Initial Results </vt:lpstr>
      <vt:lpstr>Hyperparameters </vt:lpstr>
      <vt:lpstr>Secondary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Academy Aprentiship Capstone  Tree Coverage</dc:title>
  <dc:creator>Reagan, Sage</dc:creator>
  <cp:lastModifiedBy>Reagan, Sage</cp:lastModifiedBy>
  <cp:revision>12</cp:revision>
  <dcterms:created xsi:type="dcterms:W3CDTF">2023-03-25T21:24:00Z</dcterms:created>
  <dcterms:modified xsi:type="dcterms:W3CDTF">2023-04-06T05:12:38Z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2023-03-25T21:24:00Z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e0fa9895-d65c-4bd3-9122-27b55357c824</vt:lpwstr>
  </property>
  <property fmtid="{D5CDD505-2E9C-101B-9397-08002B2CF9AE}" pid="8" name="MSIP_Label_ea60d57e-af5b-4752-ac57-3e4f28ca11dc_ContentBits">
    <vt:lpwstr>0</vt:lpwstr>
  </property>
</Properties>
</file>